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1" r:id="rId3"/>
    <p:sldId id="264" r:id="rId4"/>
    <p:sldId id="267"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p:scale>
          <a:sx n="108" d="100"/>
          <a:sy n="108" d="100"/>
        </p:scale>
        <p:origin x="250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0AEAFD-0D36-4FAC-9390-A6C2B6AF8BE1}"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131871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AEAFD-0D36-4FAC-9390-A6C2B6AF8BE1}"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213148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AEAFD-0D36-4FAC-9390-A6C2B6AF8BE1}"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317702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AEAFD-0D36-4FAC-9390-A6C2B6AF8BE1}"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146991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AEAFD-0D36-4FAC-9390-A6C2B6AF8BE1}"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338399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AEAFD-0D36-4FAC-9390-A6C2B6AF8BE1}" type="datetimeFigureOut">
              <a:rPr lang="en-GB" smtClean="0"/>
              <a:t>08/11/2021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160465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0AEAFD-0D36-4FAC-9390-A6C2B6AF8BE1}" type="datetimeFigureOut">
              <a:rPr lang="en-GB" smtClean="0"/>
              <a:t>08/11/2021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397867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AEAFD-0D36-4FAC-9390-A6C2B6AF8BE1}" type="datetimeFigureOut">
              <a:rPr lang="en-GB" smtClean="0"/>
              <a:t>08/11/2021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3544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AEAFD-0D36-4FAC-9390-A6C2B6AF8BE1}" type="datetimeFigureOut">
              <a:rPr lang="en-GB" smtClean="0"/>
              <a:t>08/11/2021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111603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0AEAFD-0D36-4FAC-9390-A6C2B6AF8BE1}" type="datetimeFigureOut">
              <a:rPr lang="en-GB" smtClean="0"/>
              <a:t>08/11/2021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135913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0AEAFD-0D36-4FAC-9390-A6C2B6AF8BE1}" type="datetimeFigureOut">
              <a:rPr lang="en-GB" smtClean="0"/>
              <a:t>08/11/2021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0F9AB8-9C31-465F-B5E7-AEE23A4798FD}" type="slidenum">
              <a:rPr lang="en-GB" smtClean="0"/>
              <a:t>‹#›</a:t>
            </a:fld>
            <a:endParaRPr lang="en-GB"/>
          </a:p>
        </p:txBody>
      </p:sp>
    </p:spTree>
    <p:extLst>
      <p:ext uri="{BB962C8B-B14F-4D97-AF65-F5344CB8AC3E}">
        <p14:creationId xmlns:p14="http://schemas.microsoft.com/office/powerpoint/2010/main" val="15005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C0AEAFD-0D36-4FAC-9390-A6C2B6AF8BE1}" type="datetimeFigureOut">
              <a:rPr lang="en-GB" smtClean="0"/>
              <a:t>08/11/2021</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C0F9AB8-9C31-465F-B5E7-AEE23A4798FD}" type="slidenum">
              <a:rPr lang="en-GB" smtClean="0"/>
              <a:t>‹#›</a:t>
            </a:fld>
            <a:endParaRPr lang="en-GB"/>
          </a:p>
        </p:txBody>
      </p:sp>
    </p:spTree>
    <p:extLst>
      <p:ext uri="{BB962C8B-B14F-4D97-AF65-F5344CB8AC3E}">
        <p14:creationId xmlns:p14="http://schemas.microsoft.com/office/powerpoint/2010/main" val="1627921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mailto:info@sjsbath.co.uk" TargetMode="External"/><Relationship Id="rId4" Type="http://schemas.openxmlformats.org/officeDocument/2006/relationships/hyperlink" Target="http://www.sjsbath.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info@sjsbath.co.uk"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39B49AC-BDDC-4B89-8265-F2FF35804CD7}"/>
              </a:ext>
            </a:extLst>
          </p:cNvPr>
          <p:cNvPicPr>
            <a:picLocks noChangeAspect="1"/>
          </p:cNvPicPr>
          <p:nvPr/>
        </p:nvPicPr>
        <p:blipFill>
          <a:blip r:embed="rId2"/>
          <a:stretch>
            <a:fillRect/>
          </a:stretch>
        </p:blipFill>
        <p:spPr>
          <a:xfrm>
            <a:off x="0" y="1565224"/>
            <a:ext cx="6856324" cy="557330"/>
          </a:xfrm>
          <a:prstGeom prst="rect">
            <a:avLst/>
          </a:prstGeom>
        </p:spPr>
      </p:pic>
      <p:sp>
        <p:nvSpPr>
          <p:cNvPr id="13" name="Title 1">
            <a:extLst>
              <a:ext uri="{FF2B5EF4-FFF2-40B4-BE49-F238E27FC236}">
                <a16:creationId xmlns:a16="http://schemas.microsoft.com/office/drawing/2014/main" id="{74645D8B-94F4-4972-80A1-F5BAA029740C}"/>
              </a:ext>
            </a:extLst>
          </p:cNvPr>
          <p:cNvSpPr txBox="1">
            <a:spLocks/>
          </p:cNvSpPr>
          <p:nvPr/>
        </p:nvSpPr>
        <p:spPr>
          <a:xfrm>
            <a:off x="-17658" y="1620873"/>
            <a:ext cx="6858000" cy="252786"/>
          </a:xfrm>
          <a:prstGeom prst="rect">
            <a:avLst/>
          </a:prstGeom>
        </p:spPr>
        <p:txBody>
          <a:bodyPr vert="horz" lIns="91440" tIns="45720" rIns="91440" bIns="45720" rtlCol="0" anchor="ctr">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GB" sz="1400" i="1" dirty="0">
                <a:solidFill>
                  <a:srgbClr val="CC0066"/>
                </a:solidFill>
                <a:latin typeface="Century Gothic" panose="020B0502020202020204" pitchFamily="34" charset="0"/>
              </a:rPr>
              <a:t>Issue No. 4 November 2021</a:t>
            </a:r>
          </a:p>
        </p:txBody>
      </p:sp>
      <p:sp>
        <p:nvSpPr>
          <p:cNvPr id="9" name="TextBox 8">
            <a:extLst>
              <a:ext uri="{FF2B5EF4-FFF2-40B4-BE49-F238E27FC236}">
                <a16:creationId xmlns:a16="http://schemas.microsoft.com/office/drawing/2014/main" id="{86DF8B0F-3C01-458F-9070-36EB508D8342}"/>
              </a:ext>
            </a:extLst>
          </p:cNvPr>
          <p:cNvSpPr txBox="1"/>
          <p:nvPr/>
        </p:nvSpPr>
        <p:spPr>
          <a:xfrm>
            <a:off x="123857" y="2170939"/>
            <a:ext cx="6574970" cy="8325356"/>
          </a:xfrm>
          <a:prstGeom prst="rect">
            <a:avLst/>
          </a:prstGeom>
          <a:noFill/>
        </p:spPr>
        <p:txBody>
          <a:bodyPr wrap="square">
            <a:spAutoFit/>
          </a:bodyPr>
          <a:lstStyle/>
          <a:p>
            <a:pPr algn="l"/>
            <a:r>
              <a:rPr lang="en-US" sz="1100" dirty="0">
                <a:solidFill>
                  <a:schemeClr val="tx1">
                    <a:lumMod val="75000"/>
                    <a:lumOff val="25000"/>
                  </a:schemeClr>
                </a:solidFill>
                <a:latin typeface="Gill Sans Nova" panose="020B0602020104020203" pitchFamily="34" charset="0"/>
                <a:cs typeface="Calibri" panose="020F0502020204030204" pitchFamily="34" charset="0"/>
              </a:rPr>
              <a:t>Dear St James’s Square Residents</a:t>
            </a:r>
          </a:p>
          <a:p>
            <a:pPr algn="l">
              <a:spcBef>
                <a:spcPts val="750"/>
              </a:spcBef>
            </a:pPr>
            <a:r>
              <a:rPr lang="en-US" sz="1100" b="1" dirty="0">
                <a:solidFill>
                  <a:schemeClr val="tx1">
                    <a:lumMod val="75000"/>
                    <a:lumOff val="25000"/>
                  </a:schemeClr>
                </a:solidFill>
                <a:latin typeface="Gill Sans Nova" panose="020B0602020104020203" pitchFamily="34" charset="0"/>
                <a:cs typeface="Calibri" panose="020F0502020204030204" pitchFamily="34" charset="0"/>
              </a:rPr>
              <a:t>Summer Garden Party </a:t>
            </a:r>
          </a:p>
          <a:p>
            <a:pPr algn="l">
              <a:spcBef>
                <a:spcPts val="750"/>
              </a:spcBef>
            </a:pPr>
            <a:r>
              <a:rPr lang="en-US" sz="1100" dirty="0">
                <a:solidFill>
                  <a:schemeClr val="tx1">
                    <a:lumMod val="75000"/>
                    <a:lumOff val="25000"/>
                  </a:schemeClr>
                </a:solidFill>
                <a:latin typeface="Gill Sans Nova" panose="020B0602020104020203" pitchFamily="34" charset="0"/>
                <a:cs typeface="Calibri" panose="020F0502020204030204" pitchFamily="34" charset="0"/>
              </a:rPr>
              <a:t>When we wrote our last newsletter in May, planning was underway for the Summer Garden Party which was due to be held in late June.  As you all know, we sadly had to postpone that date due to Covid restrictions. The actual Garden Party took place on the 11</a:t>
            </a:r>
            <a:r>
              <a:rPr lang="en-US" sz="1100" baseline="30000" dirty="0">
                <a:solidFill>
                  <a:schemeClr val="tx1">
                    <a:lumMod val="75000"/>
                    <a:lumOff val="25000"/>
                  </a:schemeClr>
                </a:solidFill>
                <a:latin typeface="Gill Sans Nova" panose="020B0602020104020203" pitchFamily="34" charset="0"/>
                <a:cs typeface="Calibri" panose="020F0502020204030204" pitchFamily="34" charset="0"/>
              </a:rPr>
              <a:t>th</a:t>
            </a:r>
            <a:r>
              <a:rPr lang="en-US" sz="1100" dirty="0">
                <a:solidFill>
                  <a:schemeClr val="tx1">
                    <a:lumMod val="75000"/>
                    <a:lumOff val="25000"/>
                  </a:schemeClr>
                </a:solidFill>
                <a:latin typeface="Gill Sans Nova" panose="020B0602020104020203" pitchFamily="34" charset="0"/>
                <a:cs typeface="Calibri" panose="020F0502020204030204" pitchFamily="34" charset="0"/>
              </a:rPr>
              <a:t> September and what a wonderful event it was!  The weather gods obliged, the Garden looked magnificent, and the entertainment was fantastic.  Thank you to all residents who came out to enjoy the party - it was our best turnout yet!  A special thank you to Tom and </a:t>
            </a:r>
            <a:r>
              <a:rPr lang="en-US" sz="1100" dirty="0" err="1">
                <a:solidFill>
                  <a:schemeClr val="tx1">
                    <a:lumMod val="75000"/>
                    <a:lumOff val="25000"/>
                  </a:schemeClr>
                </a:solidFill>
                <a:latin typeface="Gill Sans Nova" panose="020B0602020104020203" pitchFamily="34" charset="0"/>
                <a:cs typeface="Calibri" panose="020F0502020204030204" pitchFamily="34" charset="0"/>
              </a:rPr>
              <a:t>Colyn</a:t>
            </a:r>
            <a:r>
              <a:rPr lang="en-US" sz="1100" dirty="0">
                <a:solidFill>
                  <a:schemeClr val="tx1">
                    <a:lumMod val="75000"/>
                    <a:lumOff val="25000"/>
                  </a:schemeClr>
                </a:solidFill>
                <a:latin typeface="Gill Sans Nova" panose="020B0602020104020203" pitchFamily="34" charset="0"/>
                <a:cs typeface="Calibri" panose="020F0502020204030204" pitchFamily="34" charset="0"/>
              </a:rPr>
              <a:t> Moore for their hard work in </a:t>
            </a:r>
            <a:r>
              <a:rPr lang="en-US" sz="1100" dirty="0" err="1">
                <a:solidFill>
                  <a:schemeClr val="tx1">
                    <a:lumMod val="75000"/>
                    <a:lumOff val="25000"/>
                  </a:schemeClr>
                </a:solidFill>
                <a:latin typeface="Gill Sans Nova" panose="020B0602020104020203" pitchFamily="34" charset="0"/>
                <a:cs typeface="Calibri" panose="020F0502020204030204" pitchFamily="34" charset="0"/>
              </a:rPr>
              <a:t>organising</a:t>
            </a:r>
            <a:r>
              <a:rPr lang="en-US" sz="1100" dirty="0">
                <a:solidFill>
                  <a:schemeClr val="tx1">
                    <a:lumMod val="75000"/>
                    <a:lumOff val="25000"/>
                  </a:schemeClr>
                </a:solidFill>
                <a:latin typeface="Gill Sans Nova" panose="020B0602020104020203" pitchFamily="34" charset="0"/>
                <a:cs typeface="Calibri" panose="020F0502020204030204" pitchFamily="34" charset="0"/>
              </a:rPr>
              <a:t> the event, booking the entertainment, hanging up the bunting and balloons, and making the day so special for St James’s Square residents, their families and friends.  The 2022 Summer Garden Party is tentatively booked for Saturday, 2</a:t>
            </a:r>
            <a:r>
              <a:rPr lang="en-US" sz="1100" baseline="30000" dirty="0">
                <a:solidFill>
                  <a:schemeClr val="tx1">
                    <a:lumMod val="75000"/>
                    <a:lumOff val="25000"/>
                  </a:schemeClr>
                </a:solidFill>
                <a:latin typeface="Gill Sans Nova" panose="020B0602020104020203" pitchFamily="34" charset="0"/>
                <a:cs typeface="Calibri" panose="020F0502020204030204" pitchFamily="34" charset="0"/>
              </a:rPr>
              <a:t>nd</a:t>
            </a:r>
            <a:r>
              <a:rPr lang="en-US" sz="1100" dirty="0">
                <a:solidFill>
                  <a:schemeClr val="tx1">
                    <a:lumMod val="75000"/>
                    <a:lumOff val="25000"/>
                  </a:schemeClr>
                </a:solidFill>
                <a:latin typeface="Gill Sans Nova" panose="020B0602020104020203" pitchFamily="34" charset="0"/>
                <a:cs typeface="Calibri" panose="020F0502020204030204" pitchFamily="34" charset="0"/>
              </a:rPr>
              <a:t> July…</a:t>
            </a: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b="1" dirty="0">
              <a:solidFill>
                <a:schemeClr val="tx1">
                  <a:lumMod val="75000"/>
                  <a:lumOff val="25000"/>
                </a:schemeClr>
              </a:solidFill>
              <a:latin typeface="Gill Sans Nova" panose="020B0602020104020203" pitchFamily="34" charset="0"/>
              <a:cs typeface="Calibri" panose="020F0502020204030204" pitchFamily="34" charset="0"/>
            </a:endParaRPr>
          </a:p>
          <a:p>
            <a:pPr algn="l">
              <a:spcBef>
                <a:spcPts val="750"/>
              </a:spcBef>
            </a:pPr>
            <a:r>
              <a:rPr lang="en-US" sz="1100" b="1" dirty="0">
                <a:solidFill>
                  <a:schemeClr val="tx1">
                    <a:lumMod val="75000"/>
                    <a:lumOff val="25000"/>
                  </a:schemeClr>
                </a:solidFill>
                <a:latin typeface="Gill Sans Nova" panose="020B0602020104020203" pitchFamily="34" charset="0"/>
                <a:cs typeface="Calibri" panose="020F0502020204030204" pitchFamily="34" charset="0"/>
              </a:rPr>
              <a:t>St James’s Square Bath Limited 2021 AGM</a:t>
            </a:r>
          </a:p>
          <a:p>
            <a:pPr algn="l">
              <a:spcBef>
                <a:spcPts val="750"/>
              </a:spcBef>
            </a:pPr>
            <a:r>
              <a:rPr lang="en-US" sz="1100" dirty="0">
                <a:solidFill>
                  <a:schemeClr val="tx1">
                    <a:lumMod val="75000"/>
                    <a:lumOff val="25000"/>
                  </a:schemeClr>
                </a:solidFill>
                <a:latin typeface="Gill Sans Nova" panose="020B0602020104020203" pitchFamily="34" charset="0"/>
                <a:cs typeface="Calibri" panose="020F0502020204030204" pitchFamily="34" charset="0"/>
              </a:rPr>
              <a:t>The St James’s Square Bath Limited 2021 AGM will be held on Wednesday, 17</a:t>
            </a:r>
            <a:r>
              <a:rPr lang="en-US" sz="1100" baseline="30000" dirty="0">
                <a:solidFill>
                  <a:schemeClr val="tx1">
                    <a:lumMod val="75000"/>
                    <a:lumOff val="25000"/>
                  </a:schemeClr>
                </a:solidFill>
                <a:latin typeface="Gill Sans Nova" panose="020B0602020104020203" pitchFamily="34" charset="0"/>
                <a:cs typeface="Calibri" panose="020F0502020204030204" pitchFamily="34" charset="0"/>
              </a:rPr>
              <a:t>th</a:t>
            </a:r>
            <a:r>
              <a:rPr lang="en-US" sz="1100" dirty="0">
                <a:solidFill>
                  <a:schemeClr val="tx1">
                    <a:lumMod val="75000"/>
                    <a:lumOff val="25000"/>
                  </a:schemeClr>
                </a:solidFill>
                <a:latin typeface="Gill Sans Nova" panose="020B0602020104020203" pitchFamily="34" charset="0"/>
                <a:cs typeface="Calibri" panose="020F0502020204030204" pitchFamily="34" charset="0"/>
              </a:rPr>
              <a:t> November at 6pm.  While we were hoping to hold this in person at the St James Wine Vaults, we have made the decision to move this to a Zoom meeting instead due to the high number of Covid cases currently circulating in Bath.  You should have received an email with the Zoom link and other details, but if not and if you are a resident and would like to attend, please email Sylvia Sinclair, secretary of St James’s Square Bath Limited on </a:t>
            </a:r>
            <a:r>
              <a:rPr lang="en-US" sz="1100" dirty="0" err="1">
                <a:solidFill>
                  <a:schemeClr val="tx1">
                    <a:lumMod val="75000"/>
                    <a:lumOff val="25000"/>
                  </a:schemeClr>
                </a:solidFill>
                <a:latin typeface="Gill Sans Nova" panose="020B0602020104020203" pitchFamily="34" charset="0"/>
                <a:cs typeface="Calibri" panose="020F0502020204030204" pitchFamily="34" charset="0"/>
              </a:rPr>
              <a:t>info@sjsbath.co.uk</a:t>
            </a:r>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spcBef>
                <a:spcPts val="750"/>
              </a:spcBef>
            </a:pPr>
            <a:r>
              <a:rPr lang="en-US" sz="1100" dirty="0">
                <a:solidFill>
                  <a:schemeClr val="tx1">
                    <a:lumMod val="75000"/>
                    <a:lumOff val="25000"/>
                  </a:schemeClr>
                </a:solidFill>
                <a:latin typeface="Gill Sans Nova" panose="020B0602020104020203" pitchFamily="34" charset="0"/>
                <a:cs typeface="Calibri" panose="020F0502020204030204" pitchFamily="34" charset="0"/>
              </a:rPr>
              <a:t>Directors</a:t>
            </a:r>
          </a:p>
          <a:p>
            <a:pPr algn="l">
              <a:spcBef>
                <a:spcPts val="750"/>
              </a:spcBef>
            </a:pPr>
            <a:r>
              <a:rPr lang="en-US" sz="1100" dirty="0">
                <a:solidFill>
                  <a:schemeClr val="tx1">
                    <a:lumMod val="75000"/>
                    <a:lumOff val="25000"/>
                  </a:schemeClr>
                </a:solidFill>
                <a:latin typeface="Gill Sans Nova" panose="020B0602020104020203" pitchFamily="34" charset="0"/>
                <a:cs typeface="Calibri" panose="020F0502020204030204" pitchFamily="34" charset="0"/>
              </a:rPr>
              <a:t>St James’s Square Bath Limited</a:t>
            </a: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a:p>
            <a:pPr algn="l"/>
            <a:r>
              <a:rPr lang="en-US" sz="1100" dirty="0">
                <a:solidFill>
                  <a:schemeClr val="tx1">
                    <a:lumMod val="75000"/>
                    <a:lumOff val="25000"/>
                  </a:schemeClr>
                </a:solidFill>
                <a:latin typeface="Gill Sans Nova" panose="020B0602020104020203" pitchFamily="34" charset="0"/>
                <a:cs typeface="Calibri" panose="020F0502020204030204" pitchFamily="34" charset="0"/>
              </a:rPr>
              <a:t> </a:t>
            </a:r>
          </a:p>
          <a:p>
            <a:pPr algn="l"/>
            <a:endParaRPr lang="en-US" sz="1100" dirty="0">
              <a:solidFill>
                <a:schemeClr val="tx1">
                  <a:lumMod val="75000"/>
                  <a:lumOff val="25000"/>
                </a:schemeClr>
              </a:solidFill>
              <a:latin typeface="Gill Sans Nova" panose="020B0602020104020203" pitchFamily="34" charset="0"/>
              <a:cs typeface="Calibri" panose="020F0502020204030204" pitchFamily="34" charset="0"/>
            </a:endParaRPr>
          </a:p>
        </p:txBody>
      </p:sp>
      <p:pic>
        <p:nvPicPr>
          <p:cNvPr id="8" name="Picture 7">
            <a:extLst>
              <a:ext uri="{FF2B5EF4-FFF2-40B4-BE49-F238E27FC236}">
                <a16:creationId xmlns:a16="http://schemas.microsoft.com/office/drawing/2014/main" id="{99F3DB30-09F3-42AE-8618-A07DDFFA8728}"/>
              </a:ext>
            </a:extLst>
          </p:cNvPr>
          <p:cNvPicPr>
            <a:picLocks noChangeAspect="1"/>
          </p:cNvPicPr>
          <p:nvPr/>
        </p:nvPicPr>
        <p:blipFill>
          <a:blip r:embed="rId2"/>
          <a:stretch>
            <a:fillRect/>
          </a:stretch>
        </p:blipFill>
        <p:spPr>
          <a:xfrm>
            <a:off x="0" y="7987717"/>
            <a:ext cx="6858000" cy="1918282"/>
          </a:xfrm>
          <a:prstGeom prst="rect">
            <a:avLst/>
          </a:prstGeom>
        </p:spPr>
      </p:pic>
      <p:sp>
        <p:nvSpPr>
          <p:cNvPr id="11" name="TextBox 10">
            <a:extLst>
              <a:ext uri="{FF2B5EF4-FFF2-40B4-BE49-F238E27FC236}">
                <a16:creationId xmlns:a16="http://schemas.microsoft.com/office/drawing/2014/main" id="{0A2051D8-4DBA-4F70-AA8C-B58ABAD946AC}"/>
              </a:ext>
            </a:extLst>
          </p:cNvPr>
          <p:cNvSpPr txBox="1"/>
          <p:nvPr/>
        </p:nvSpPr>
        <p:spPr>
          <a:xfrm>
            <a:off x="2832556" y="7987718"/>
            <a:ext cx="4184617" cy="1925592"/>
          </a:xfrm>
          <a:prstGeom prst="rect">
            <a:avLst/>
          </a:prstGeom>
          <a:noFill/>
        </p:spPr>
        <p:txBody>
          <a:bodyPr wrap="square">
            <a:spAutoFit/>
          </a:bodyPr>
          <a:lstStyle/>
          <a:p>
            <a:pPr>
              <a:lnSpc>
                <a:spcPct val="114000"/>
              </a:lnSpc>
            </a:pP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Wednesday, 17</a:t>
            </a:r>
            <a:r>
              <a:rPr lang="en-US" sz="1050" b="1" baseline="30000" dirty="0">
                <a:solidFill>
                  <a:schemeClr val="tx1">
                    <a:lumMod val="65000"/>
                    <a:lumOff val="35000"/>
                  </a:schemeClr>
                </a:solidFill>
                <a:latin typeface="Gill Sans Nova" panose="020B0602020104020203" pitchFamily="34" charset="0"/>
                <a:cs typeface="Big Caslon Medium" panose="02000603090000020003" pitchFamily="2" charset="-79"/>
              </a:rPr>
              <a:t>th</a:t>
            </a: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 November</a:t>
            </a:r>
          </a:p>
          <a:p>
            <a:pPr>
              <a:lnSpc>
                <a:spcPct val="114000"/>
              </a:lnSpc>
            </a:pPr>
            <a:r>
              <a:rPr lang="en-US" sz="1050" dirty="0">
                <a:solidFill>
                  <a:schemeClr val="tx1">
                    <a:lumMod val="65000"/>
                    <a:lumOff val="35000"/>
                  </a:schemeClr>
                </a:solidFill>
                <a:latin typeface="Gill Sans Nova" panose="020B0602020104020203" pitchFamily="34" charset="0"/>
                <a:cs typeface="Big Caslon Medium" panose="02000603090000020003" pitchFamily="2" charset="-79"/>
              </a:rPr>
              <a:t>St James’s Square Bath Limited AGM 6pm via Zoom</a:t>
            </a:r>
          </a:p>
          <a:p>
            <a:pPr>
              <a:lnSpc>
                <a:spcPct val="114000"/>
              </a:lnSpc>
            </a:pP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Sunday, 12</a:t>
            </a:r>
            <a:r>
              <a:rPr lang="en-US" sz="1050" b="1" baseline="30000" dirty="0">
                <a:solidFill>
                  <a:schemeClr val="tx1">
                    <a:lumMod val="65000"/>
                    <a:lumOff val="35000"/>
                  </a:schemeClr>
                </a:solidFill>
                <a:latin typeface="Gill Sans Nova" panose="020B0602020104020203" pitchFamily="34" charset="0"/>
                <a:cs typeface="Big Caslon Medium" panose="02000603090000020003" pitchFamily="2" charset="-79"/>
              </a:rPr>
              <a:t>th</a:t>
            </a: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 December</a:t>
            </a:r>
          </a:p>
          <a:p>
            <a:pPr>
              <a:lnSpc>
                <a:spcPct val="114000"/>
              </a:lnSpc>
            </a:pPr>
            <a:r>
              <a:rPr lang="en-US" sz="1050" dirty="0">
                <a:solidFill>
                  <a:schemeClr val="tx1">
                    <a:lumMod val="65000"/>
                    <a:lumOff val="35000"/>
                  </a:schemeClr>
                </a:solidFill>
                <a:latin typeface="Gill Sans Nova" panose="020B0602020104020203" pitchFamily="34" charset="0"/>
                <a:cs typeface="Big Caslon Medium" panose="02000603090000020003" pitchFamily="2" charset="-79"/>
              </a:rPr>
              <a:t>Litter Pick, meet in the western gate at 10am</a:t>
            </a:r>
          </a:p>
          <a:p>
            <a:pPr>
              <a:lnSpc>
                <a:spcPct val="114000"/>
              </a:lnSpc>
            </a:pP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Sunday, 13</a:t>
            </a:r>
            <a:r>
              <a:rPr lang="en-US" sz="1050" b="1" baseline="30000" dirty="0">
                <a:solidFill>
                  <a:schemeClr val="tx1">
                    <a:lumMod val="65000"/>
                    <a:lumOff val="35000"/>
                  </a:schemeClr>
                </a:solidFill>
                <a:latin typeface="Gill Sans Nova" panose="020B0602020104020203" pitchFamily="34" charset="0"/>
                <a:cs typeface="Big Caslon Medium" panose="02000603090000020003" pitchFamily="2" charset="-79"/>
              </a:rPr>
              <a:t>th</a:t>
            </a: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 March</a:t>
            </a:r>
          </a:p>
          <a:p>
            <a:pPr>
              <a:lnSpc>
                <a:spcPct val="114000"/>
              </a:lnSpc>
            </a:pPr>
            <a:r>
              <a:rPr lang="en-US" sz="1050" dirty="0">
                <a:solidFill>
                  <a:schemeClr val="tx1">
                    <a:lumMod val="65000"/>
                    <a:lumOff val="35000"/>
                  </a:schemeClr>
                </a:solidFill>
                <a:latin typeface="Gill Sans Nova" panose="020B0602020104020203" pitchFamily="34" charset="0"/>
                <a:cs typeface="Big Caslon Medium" panose="02000603090000020003" pitchFamily="2" charset="-79"/>
              </a:rPr>
              <a:t>Litter Pick, meet at the western gate at 10am</a:t>
            </a:r>
          </a:p>
          <a:p>
            <a:pPr>
              <a:lnSpc>
                <a:spcPct val="114000"/>
              </a:lnSpc>
            </a:pP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Sunday 29</a:t>
            </a:r>
            <a:r>
              <a:rPr lang="en-US" sz="1050" b="1" baseline="30000" dirty="0">
                <a:solidFill>
                  <a:schemeClr val="tx1">
                    <a:lumMod val="65000"/>
                    <a:lumOff val="35000"/>
                  </a:schemeClr>
                </a:solidFill>
                <a:latin typeface="Gill Sans Nova" panose="020B0602020104020203" pitchFamily="34" charset="0"/>
                <a:cs typeface="Big Caslon Medium" panose="02000603090000020003" pitchFamily="2" charset="-79"/>
              </a:rPr>
              <a:t>th</a:t>
            </a:r>
            <a:r>
              <a:rPr lang="en-US" sz="1050" b="1" dirty="0">
                <a:solidFill>
                  <a:schemeClr val="tx1">
                    <a:lumMod val="65000"/>
                    <a:lumOff val="35000"/>
                  </a:schemeClr>
                </a:solidFill>
                <a:latin typeface="Gill Sans Nova" panose="020B0602020104020203" pitchFamily="34" charset="0"/>
                <a:cs typeface="Big Caslon Medium" panose="02000603090000020003" pitchFamily="2" charset="-79"/>
              </a:rPr>
              <a:t> May</a:t>
            </a:r>
          </a:p>
          <a:p>
            <a:pPr>
              <a:lnSpc>
                <a:spcPct val="114000"/>
              </a:lnSpc>
            </a:pPr>
            <a:r>
              <a:rPr lang="en-US" sz="1050" dirty="0">
                <a:solidFill>
                  <a:schemeClr val="tx1">
                    <a:lumMod val="65000"/>
                    <a:lumOff val="35000"/>
                  </a:schemeClr>
                </a:solidFill>
                <a:latin typeface="Gill Sans Nova" panose="020B0602020104020203" pitchFamily="34" charset="0"/>
                <a:cs typeface="Big Caslon Medium" panose="02000603090000020003" pitchFamily="2" charset="-79"/>
              </a:rPr>
              <a:t>Litter Pick, meet at the western gate at 10am</a:t>
            </a:r>
          </a:p>
          <a:p>
            <a:pPr>
              <a:lnSpc>
                <a:spcPct val="114000"/>
              </a:lnSpc>
            </a:pPr>
            <a:endParaRPr lang="en-US" sz="1050" dirty="0">
              <a:solidFill>
                <a:schemeClr val="tx1">
                  <a:lumMod val="65000"/>
                  <a:lumOff val="35000"/>
                </a:schemeClr>
              </a:solidFill>
              <a:latin typeface="Gill Sans Nova" panose="020B0602020104020203" pitchFamily="34" charset="0"/>
              <a:cs typeface="Big Caslon Medium" panose="02000603090000020003" pitchFamily="2" charset="-79"/>
            </a:endParaRPr>
          </a:p>
          <a:p>
            <a:pPr>
              <a:lnSpc>
                <a:spcPct val="114000"/>
              </a:lnSpc>
            </a:pPr>
            <a:endParaRPr lang="en-US" sz="1050" dirty="0">
              <a:solidFill>
                <a:schemeClr val="tx1">
                  <a:lumMod val="65000"/>
                  <a:lumOff val="35000"/>
                </a:schemeClr>
              </a:solidFill>
              <a:latin typeface="Gill Sans Nova" panose="020B0602020104020203" pitchFamily="34" charset="0"/>
              <a:cs typeface="Big Caslon Medium" panose="02000603090000020003" pitchFamily="2" charset="-79"/>
            </a:endParaRPr>
          </a:p>
        </p:txBody>
      </p:sp>
      <p:sp>
        <p:nvSpPr>
          <p:cNvPr id="18" name="Title 1">
            <a:extLst>
              <a:ext uri="{FF2B5EF4-FFF2-40B4-BE49-F238E27FC236}">
                <a16:creationId xmlns:a16="http://schemas.microsoft.com/office/drawing/2014/main" id="{C0539A61-92A9-4F15-85B0-F07396B4D66B}"/>
              </a:ext>
            </a:extLst>
          </p:cNvPr>
          <p:cNvSpPr txBox="1">
            <a:spLocks/>
          </p:cNvSpPr>
          <p:nvPr/>
        </p:nvSpPr>
        <p:spPr>
          <a:xfrm>
            <a:off x="67552" y="1603920"/>
            <a:ext cx="6949621" cy="557330"/>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2000" i="1" dirty="0">
                <a:solidFill>
                  <a:schemeClr val="bg2">
                    <a:lumMod val="50000"/>
                  </a:schemeClr>
                </a:solidFill>
                <a:latin typeface="Comic Sans MS" panose="030F0702030302020204" pitchFamily="66" charset="0"/>
              </a:rPr>
              <a:t>Keeping our residents up to date…</a:t>
            </a:r>
          </a:p>
        </p:txBody>
      </p:sp>
      <p:pic>
        <p:nvPicPr>
          <p:cNvPr id="14" name="Picture 13">
            <a:extLst>
              <a:ext uri="{FF2B5EF4-FFF2-40B4-BE49-F238E27FC236}">
                <a16:creationId xmlns:a16="http://schemas.microsoft.com/office/drawing/2014/main" id="{2F68E2ED-C866-4897-BBA8-3BF7717CBB68}"/>
              </a:ext>
            </a:extLst>
          </p:cNvPr>
          <p:cNvPicPr>
            <a:picLocks noChangeAspect="1"/>
          </p:cNvPicPr>
          <p:nvPr/>
        </p:nvPicPr>
        <p:blipFill>
          <a:blip r:embed="rId3"/>
          <a:stretch>
            <a:fillRect/>
          </a:stretch>
        </p:blipFill>
        <p:spPr>
          <a:xfrm>
            <a:off x="0" y="-21582"/>
            <a:ext cx="6858000" cy="1606886"/>
          </a:xfrm>
          <a:prstGeom prst="rect">
            <a:avLst/>
          </a:prstGeom>
        </p:spPr>
      </p:pic>
      <p:sp>
        <p:nvSpPr>
          <p:cNvPr id="2" name="Title 1">
            <a:extLst>
              <a:ext uri="{FF2B5EF4-FFF2-40B4-BE49-F238E27FC236}">
                <a16:creationId xmlns:a16="http://schemas.microsoft.com/office/drawing/2014/main" id="{C9BECFF4-4155-45B2-BA47-D630C756FA1E}"/>
              </a:ext>
            </a:extLst>
          </p:cNvPr>
          <p:cNvSpPr>
            <a:spLocks noGrp="1"/>
          </p:cNvSpPr>
          <p:nvPr>
            <p:ph type="ctrTitle"/>
          </p:nvPr>
        </p:nvSpPr>
        <p:spPr>
          <a:xfrm>
            <a:off x="-1676" y="164229"/>
            <a:ext cx="6858000" cy="1505468"/>
          </a:xfrm>
        </p:spPr>
        <p:txBody>
          <a:bodyPr anchor="ctr">
            <a:normAutofit/>
          </a:bodyPr>
          <a:lstStyle/>
          <a:p>
            <a:r>
              <a:rPr lang="en-GB" sz="4400" b="1" dirty="0">
                <a:solidFill>
                  <a:schemeClr val="bg1"/>
                </a:solidFill>
                <a:effectLst>
                  <a:outerShdw blurRad="38100" dist="38100" dir="2700000" algn="tl">
                    <a:srgbClr val="000000">
                      <a:alpha val="43137"/>
                    </a:srgbClr>
                  </a:outerShdw>
                </a:effectLst>
                <a:latin typeface="Century Gothic" panose="020B0502020202020204" pitchFamily="34" charset="0"/>
              </a:rPr>
              <a:t>St James’s Square News</a:t>
            </a:r>
          </a:p>
        </p:txBody>
      </p:sp>
      <p:grpSp>
        <p:nvGrpSpPr>
          <p:cNvPr id="3" name="Group 2">
            <a:extLst>
              <a:ext uri="{FF2B5EF4-FFF2-40B4-BE49-F238E27FC236}">
                <a16:creationId xmlns:a16="http://schemas.microsoft.com/office/drawing/2014/main" id="{BFDE9DBA-BACB-48A3-9E3B-825F49EAC395}"/>
              </a:ext>
            </a:extLst>
          </p:cNvPr>
          <p:cNvGrpSpPr/>
          <p:nvPr/>
        </p:nvGrpSpPr>
        <p:grpSpPr>
          <a:xfrm>
            <a:off x="374014" y="7815334"/>
            <a:ext cx="2156178" cy="2090666"/>
            <a:chOff x="374014" y="7775739"/>
            <a:chExt cx="2235484" cy="2131289"/>
          </a:xfrm>
        </p:grpSpPr>
        <p:pic>
          <p:nvPicPr>
            <p:cNvPr id="4" name="Picture 3">
              <a:extLst>
                <a:ext uri="{FF2B5EF4-FFF2-40B4-BE49-F238E27FC236}">
                  <a16:creationId xmlns:a16="http://schemas.microsoft.com/office/drawing/2014/main" id="{2D537D71-4573-46C0-9B26-AE36BAA9B94B}"/>
                </a:ext>
              </a:extLst>
            </p:cNvPr>
            <p:cNvPicPr>
              <a:picLocks noChangeAspect="1"/>
            </p:cNvPicPr>
            <p:nvPr/>
          </p:nvPicPr>
          <p:blipFill>
            <a:blip r:embed="rId4"/>
            <a:stretch>
              <a:fillRect/>
            </a:stretch>
          </p:blipFill>
          <p:spPr>
            <a:xfrm rot="21426917">
              <a:off x="950238" y="8514634"/>
              <a:ext cx="1259421" cy="1075285"/>
            </a:xfrm>
            <a:prstGeom prst="rect">
              <a:avLst/>
            </a:prstGeom>
          </p:spPr>
        </p:pic>
        <p:pic>
          <p:nvPicPr>
            <p:cNvPr id="10" name="Graphic 9" descr="Flip calendar outline">
              <a:extLst>
                <a:ext uri="{FF2B5EF4-FFF2-40B4-BE49-F238E27FC236}">
                  <a16:creationId xmlns:a16="http://schemas.microsoft.com/office/drawing/2014/main" id="{30F94A0F-1015-463F-A4AD-82D93F5ACB9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582223">
              <a:off x="374014" y="7775739"/>
              <a:ext cx="2235484" cy="2131289"/>
            </a:xfrm>
            <a:prstGeom prst="rect">
              <a:avLst/>
            </a:prstGeom>
          </p:spPr>
        </p:pic>
      </p:grpSp>
      <p:pic>
        <p:nvPicPr>
          <p:cNvPr id="6" name="Picture 5" descr="A picture containing grass, tree, outdoor, people&#10;&#10;Description automatically generated">
            <a:extLst>
              <a:ext uri="{FF2B5EF4-FFF2-40B4-BE49-F238E27FC236}">
                <a16:creationId xmlns:a16="http://schemas.microsoft.com/office/drawing/2014/main" id="{139E51B2-B79D-844C-8FAD-881D7E2D5FF9}"/>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49401" y="4236858"/>
            <a:ext cx="2442548" cy="1675251"/>
          </a:xfrm>
          <a:prstGeom prst="rect">
            <a:avLst/>
          </a:prstGeom>
        </p:spPr>
      </p:pic>
      <p:pic>
        <p:nvPicPr>
          <p:cNvPr id="15" name="Picture 14" descr="A group of people walking in a park&#10;&#10;Description automatically generated with medium confidence">
            <a:extLst>
              <a:ext uri="{FF2B5EF4-FFF2-40B4-BE49-F238E27FC236}">
                <a16:creationId xmlns:a16="http://schemas.microsoft.com/office/drawing/2014/main" id="{4AAE8F4A-5E35-6646-BB7E-887ABA95763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585388" y="4216820"/>
            <a:ext cx="2520000" cy="1695289"/>
          </a:xfrm>
          <a:prstGeom prst="rect">
            <a:avLst/>
          </a:prstGeom>
        </p:spPr>
      </p:pic>
    </p:spTree>
    <p:extLst>
      <p:ext uri="{BB962C8B-B14F-4D97-AF65-F5344CB8AC3E}">
        <p14:creationId xmlns:p14="http://schemas.microsoft.com/office/powerpoint/2010/main" val="202728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5A5321-145B-4BF9-8BBC-FC64B128F5A0}"/>
              </a:ext>
            </a:extLst>
          </p:cNvPr>
          <p:cNvSpPr txBox="1">
            <a:spLocks/>
          </p:cNvSpPr>
          <p:nvPr/>
        </p:nvSpPr>
        <p:spPr>
          <a:xfrm>
            <a:off x="0" y="1"/>
            <a:ext cx="6858000" cy="344582"/>
          </a:xfrm>
          <a:prstGeom prst="rect">
            <a:avLst/>
          </a:prstGeom>
          <a:solidFill>
            <a:schemeClr val="bg2"/>
          </a:solidFill>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spcBef>
                <a:spcPts val="300"/>
              </a:spcBef>
            </a:pPr>
            <a:r>
              <a:rPr lang="en-GB" sz="1600" i="1" dirty="0">
                <a:solidFill>
                  <a:schemeClr val="bg2">
                    <a:lumMod val="50000"/>
                  </a:schemeClr>
                </a:solidFill>
                <a:latin typeface="Comic Sans MS" panose="030F0702030302020204" pitchFamily="66" charset="0"/>
              </a:rPr>
              <a:t>St James’s Square Garden Update</a:t>
            </a:r>
          </a:p>
        </p:txBody>
      </p:sp>
      <p:sp>
        <p:nvSpPr>
          <p:cNvPr id="7" name="Title 1">
            <a:extLst>
              <a:ext uri="{FF2B5EF4-FFF2-40B4-BE49-F238E27FC236}">
                <a16:creationId xmlns:a16="http://schemas.microsoft.com/office/drawing/2014/main" id="{D195ADFC-CD9C-45E9-8E05-E6D70F2F25EA}"/>
              </a:ext>
            </a:extLst>
          </p:cNvPr>
          <p:cNvSpPr txBox="1">
            <a:spLocks/>
          </p:cNvSpPr>
          <p:nvPr/>
        </p:nvSpPr>
        <p:spPr>
          <a:xfrm>
            <a:off x="0" y="9507183"/>
            <a:ext cx="6857999" cy="398816"/>
          </a:xfrm>
          <a:prstGeom prst="rect">
            <a:avLst/>
          </a:prstGeom>
          <a:solidFill>
            <a:schemeClr val="bg2"/>
          </a:solidFill>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1400" dirty="0">
                <a:solidFill>
                  <a:srgbClr val="CC0066"/>
                </a:solidFill>
                <a:latin typeface="Century Gothic" panose="020B0502020202020204" pitchFamily="34" charset="0"/>
              </a:rPr>
              <a:t>St James’s Square Bath Limited         www.sjsbath.co.uk</a:t>
            </a:r>
            <a:endParaRPr lang="en-GB" sz="1400" i="1" dirty="0">
              <a:solidFill>
                <a:schemeClr val="bg2">
                  <a:lumMod val="50000"/>
                </a:schemeClr>
              </a:solidFill>
              <a:latin typeface="Comic Sans MS" panose="030F0702030302020204" pitchFamily="66" charset="0"/>
            </a:endParaRPr>
          </a:p>
        </p:txBody>
      </p:sp>
      <p:sp>
        <p:nvSpPr>
          <p:cNvPr id="8" name="Content Placeholder 2">
            <a:extLst>
              <a:ext uri="{FF2B5EF4-FFF2-40B4-BE49-F238E27FC236}">
                <a16:creationId xmlns:a16="http://schemas.microsoft.com/office/drawing/2014/main" id="{F9277941-E722-4420-8EEE-4FA4D521A311}"/>
              </a:ext>
            </a:extLst>
          </p:cNvPr>
          <p:cNvSpPr>
            <a:spLocks noGrp="1"/>
          </p:cNvSpPr>
          <p:nvPr>
            <p:ph idx="1"/>
          </p:nvPr>
        </p:nvSpPr>
        <p:spPr>
          <a:xfrm>
            <a:off x="101216" y="347160"/>
            <a:ext cx="3202561" cy="4669751"/>
          </a:xfrm>
        </p:spPr>
        <p:txBody>
          <a:bodyPr>
            <a:noAutofit/>
          </a:bodyPr>
          <a:lstStyle/>
          <a:p>
            <a:pPr marL="0" indent="0">
              <a:buNone/>
            </a:pPr>
            <a:r>
              <a:rPr lang="en-US" sz="1000" b="1" dirty="0">
                <a:solidFill>
                  <a:schemeClr val="tx1">
                    <a:lumMod val="75000"/>
                    <a:lumOff val="25000"/>
                  </a:schemeClr>
                </a:solidFill>
                <a:latin typeface="Gill Sans Nova" panose="020B0602020104020203" pitchFamily="34" charset="0"/>
                <a:cs typeface="Calibri" panose="020F0502020204030204" pitchFamily="34" charset="0"/>
              </a:rPr>
              <a:t>Garden</a:t>
            </a: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By mid November, I will have planted about 650 bulbs and 100 rhizomes in the St James’s Square Garden.  They are mostly under the tree canopies in order to provide interest and colour in the spring before the trees come back into leaf.  I am trying several different types and look forward to seeing what works well that could be increased in years to come to provide a wider carpet of flowers. </a:t>
            </a:r>
          </a:p>
          <a:p>
            <a:pPr marL="0" inden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Apart from planting wild tulips under the Tulip tree at the top of the Garden, I shall also be planting some wildflower seeds – mainly oxeye daisies and red poppies to see if it is possible to create more of a wildflower meadow look without having to remove all the grass.</a:t>
            </a:r>
            <a:endParaRPr lang="en-US" sz="1000" b="1"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buNone/>
            </a:pPr>
            <a:r>
              <a:rPr lang="en-US" sz="1000" b="1" dirty="0">
                <a:solidFill>
                  <a:schemeClr val="tx1">
                    <a:lumMod val="75000"/>
                    <a:lumOff val="25000"/>
                  </a:schemeClr>
                </a:solidFill>
                <a:latin typeface="Gill Sans Nova" panose="020B0602020104020203" pitchFamily="34" charset="0"/>
                <a:cs typeface="Calibri" panose="020F0502020204030204" pitchFamily="34" charset="0"/>
              </a:rPr>
              <a:t>Trees</a:t>
            </a:r>
          </a:p>
          <a:p>
            <a:pPr marL="0" inden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The Catalpa has looked very good this year and I have asked permission from the Council to be able to prune more branches to reduce the weight burden on the trunk. I have also asked for permission to cut back the small overhanging branches on most of the other trees to take them above head height. </a:t>
            </a:r>
            <a:endParaRPr lang="en-GB" sz="1000" dirty="0">
              <a:solidFill>
                <a:schemeClr val="tx1">
                  <a:lumMod val="75000"/>
                  <a:lumOff val="25000"/>
                </a:schemeClr>
              </a:solidFill>
              <a:latin typeface="Gill Sans Nova Light" panose="020B0302020104020203" pitchFamily="34" charset="0"/>
            </a:endParaRPr>
          </a:p>
          <a:p>
            <a:pPr marL="0" inden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As a matter of curiosity, the two Fern- leaved Beech trees on the Eastern side of the Garden, have, over time, reverted to their rootstock of the Common Beech – hence the mix of leaves on the same tree.  (See photo).</a:t>
            </a:r>
          </a:p>
          <a:p>
            <a:pPr marL="0" indent="0">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Vicky Clarke – Director Garden/Trees</a:t>
            </a:r>
          </a:p>
          <a:p>
            <a:pPr marL="0" indent="0">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lgn="l">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p:txBody>
      </p:sp>
      <p:sp>
        <p:nvSpPr>
          <p:cNvPr id="10" name="Content Placeholder 2">
            <a:extLst>
              <a:ext uri="{FF2B5EF4-FFF2-40B4-BE49-F238E27FC236}">
                <a16:creationId xmlns:a16="http://schemas.microsoft.com/office/drawing/2014/main" id="{C9AACF8E-B791-4589-B7B2-A6F1E9C123EC}"/>
              </a:ext>
            </a:extLst>
          </p:cNvPr>
          <p:cNvSpPr txBox="1">
            <a:spLocks/>
          </p:cNvSpPr>
          <p:nvPr/>
        </p:nvSpPr>
        <p:spPr>
          <a:xfrm>
            <a:off x="3435662" y="347160"/>
            <a:ext cx="3202561" cy="386713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Font typeface="Arial" panose="020B0604020202020204" pitchFamily="34" charset="0"/>
              <a:buNone/>
            </a:pPr>
            <a:endParaRPr lang="en-GB" sz="600" b="1" dirty="0">
              <a:latin typeface="Century Gothic" panose="020B0502020202020204" pitchFamily="34" charset="0"/>
              <a:cs typeface="Big Caslon Medium" panose="02000603090000020003" pitchFamily="2" charset="-79"/>
            </a:endParaRPr>
          </a:p>
        </p:txBody>
      </p:sp>
      <p:sp>
        <p:nvSpPr>
          <p:cNvPr id="11" name="Title 1">
            <a:extLst>
              <a:ext uri="{FF2B5EF4-FFF2-40B4-BE49-F238E27FC236}">
                <a16:creationId xmlns:a16="http://schemas.microsoft.com/office/drawing/2014/main" id="{60E8ADAF-3B7F-4DED-9725-6D092AC12B4F}"/>
              </a:ext>
            </a:extLst>
          </p:cNvPr>
          <p:cNvSpPr txBox="1">
            <a:spLocks/>
          </p:cNvSpPr>
          <p:nvPr/>
        </p:nvSpPr>
        <p:spPr>
          <a:xfrm>
            <a:off x="27252" y="5111997"/>
            <a:ext cx="6858000" cy="344582"/>
          </a:xfrm>
          <a:prstGeom prst="rect">
            <a:avLst/>
          </a:prstGeom>
          <a:solidFill>
            <a:schemeClr val="bg2"/>
          </a:solidFill>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GB" sz="1600" i="1" dirty="0">
                <a:solidFill>
                  <a:schemeClr val="bg2">
                    <a:lumMod val="50000"/>
                  </a:schemeClr>
                </a:solidFill>
                <a:latin typeface="Comic Sans MS" panose="030F0702030302020204" pitchFamily="66" charset="0"/>
              </a:rPr>
              <a:t>Website &amp; Social Media </a:t>
            </a:r>
          </a:p>
        </p:txBody>
      </p:sp>
      <p:sp>
        <p:nvSpPr>
          <p:cNvPr id="12" name="TextBox 11">
            <a:extLst>
              <a:ext uri="{FF2B5EF4-FFF2-40B4-BE49-F238E27FC236}">
                <a16:creationId xmlns:a16="http://schemas.microsoft.com/office/drawing/2014/main" id="{07529CAC-B6C3-4464-867E-1BAC3122B963}"/>
              </a:ext>
            </a:extLst>
          </p:cNvPr>
          <p:cNvSpPr txBox="1"/>
          <p:nvPr/>
        </p:nvSpPr>
        <p:spPr>
          <a:xfrm>
            <a:off x="3428999" y="5972105"/>
            <a:ext cx="3202561" cy="3180358"/>
          </a:xfrm>
          <a:prstGeom prst="rect">
            <a:avLst/>
          </a:prstGeom>
          <a:noFill/>
        </p:spPr>
        <p:txBody>
          <a:bodyPr wrap="square" rtlCol="0">
            <a:spAutoFit/>
          </a:bodyPr>
          <a:lstStyle/>
          <a:p>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endParaRPr lang="en-GB" sz="1000" dirty="0">
              <a:latin typeface="Gill Sans Nova Light" panose="020B0302020104020203" pitchFamily="34" charset="0"/>
            </a:endParaRPr>
          </a:p>
          <a:p>
            <a:endParaRPr lang="en-GB" sz="1000" dirty="0">
              <a:latin typeface="Gill Sans Nova Light" panose="020B0302020104020203" pitchFamily="34" charset="0"/>
            </a:endParaRPr>
          </a:p>
          <a:p>
            <a:endParaRPr lang="en-GB" sz="1000" dirty="0">
              <a:latin typeface="Gill Sans Nova Light" panose="020B0302020104020203" pitchFamily="34" charset="0"/>
            </a:endParaRPr>
          </a:p>
          <a:p>
            <a:endParaRPr lang="en-GB" sz="1000" dirty="0">
              <a:latin typeface="Gill Sans Nova Light" panose="020B0302020104020203" pitchFamily="34" charset="0"/>
            </a:endParaRPr>
          </a:p>
          <a:p>
            <a:endParaRPr lang="en-GB" sz="1000" dirty="0">
              <a:latin typeface="Gill Sans Nova Light" panose="020B0302020104020203" pitchFamily="34" charset="0"/>
            </a:endParaRPr>
          </a:p>
          <a:p>
            <a:pPr algn="l"/>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a:spcBef>
                <a:spcPts val="776"/>
              </a:spcBef>
            </a:pPr>
            <a:endParaRPr lang="en-US" sz="800" dirty="0">
              <a:latin typeface="Century Gothic" panose="020B0502020202020204" pitchFamily="34" charset="0"/>
              <a:cs typeface="Big Caslon Medium" panose="02000603090000020003" pitchFamily="2" charset="-79"/>
            </a:endParaRPr>
          </a:p>
          <a:p>
            <a:pPr>
              <a:spcBef>
                <a:spcPts val="600"/>
              </a:spcBef>
            </a:pPr>
            <a:endParaRPr lang="en-US" sz="800" dirty="0">
              <a:latin typeface="Century Gothic" panose="020B0502020202020204" pitchFamily="34" charset="0"/>
              <a:cs typeface="Big Caslon Medium" panose="02000603090000020003" pitchFamily="2" charset="-79"/>
            </a:endParaRPr>
          </a:p>
          <a:p>
            <a:pPr>
              <a:spcBef>
                <a:spcPts val="600"/>
              </a:spcBef>
            </a:pPr>
            <a:endParaRPr lang="en-US" sz="800" dirty="0">
              <a:latin typeface="Century Gothic" panose="020B0502020202020204" pitchFamily="34" charset="0"/>
              <a:cs typeface="Big Caslon Medium" panose="02000603090000020003" pitchFamily="2" charset="-79"/>
            </a:endParaRPr>
          </a:p>
        </p:txBody>
      </p:sp>
      <p:pic>
        <p:nvPicPr>
          <p:cNvPr id="3" name="Picture 2" descr="A picture containing plant, tree, maple&#10;&#10;Description automatically generated">
            <a:extLst>
              <a:ext uri="{FF2B5EF4-FFF2-40B4-BE49-F238E27FC236}">
                <a16:creationId xmlns:a16="http://schemas.microsoft.com/office/drawing/2014/main" id="{02BC95FB-AEB5-8640-88EC-0A17A684258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rot="5400000">
            <a:off x="4349386" y="2545332"/>
            <a:ext cx="2082396" cy="2495278"/>
          </a:xfrm>
          <a:prstGeom prst="rect">
            <a:avLst/>
          </a:prstGeom>
        </p:spPr>
      </p:pic>
      <p:pic>
        <p:nvPicPr>
          <p:cNvPr id="13" name="Picture 12" descr="A tree in a grassy area with buildings in the background&#10;&#10;Description automatically generated with medium confidence">
            <a:extLst>
              <a:ext uri="{FF2B5EF4-FFF2-40B4-BE49-F238E27FC236}">
                <a16:creationId xmlns:a16="http://schemas.microsoft.com/office/drawing/2014/main" id="{7AD1C678-A671-504D-91EC-A2856E948BA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30671" y="565025"/>
            <a:ext cx="2495279" cy="1871460"/>
          </a:xfrm>
          <a:prstGeom prst="rect">
            <a:avLst/>
          </a:prstGeom>
        </p:spPr>
      </p:pic>
      <p:sp>
        <p:nvSpPr>
          <p:cNvPr id="2" name="TextBox 1">
            <a:extLst>
              <a:ext uri="{FF2B5EF4-FFF2-40B4-BE49-F238E27FC236}">
                <a16:creationId xmlns:a16="http://schemas.microsoft.com/office/drawing/2014/main" id="{6DA25FC1-B3CF-8D47-8A81-54949C5B0AB5}"/>
              </a:ext>
            </a:extLst>
          </p:cNvPr>
          <p:cNvSpPr txBox="1"/>
          <p:nvPr/>
        </p:nvSpPr>
        <p:spPr>
          <a:xfrm>
            <a:off x="5754430" y="2168193"/>
            <a:ext cx="1002354" cy="230832"/>
          </a:xfrm>
          <a:prstGeom prst="rect">
            <a:avLst/>
          </a:prstGeom>
          <a:noFill/>
        </p:spPr>
        <p:txBody>
          <a:bodyPr wrap="square" rtlCol="0">
            <a:spAutoFit/>
          </a:bodyPr>
          <a:lstStyle/>
          <a:p>
            <a:r>
              <a:rPr lang="en-US" sz="900" dirty="0">
                <a:latin typeface="Gill Sans MT" panose="020B0502020104020203" pitchFamily="34" charset="77"/>
              </a:rPr>
              <a:t>Catalpa Tree</a:t>
            </a:r>
          </a:p>
        </p:txBody>
      </p:sp>
      <p:sp>
        <p:nvSpPr>
          <p:cNvPr id="5" name="TextBox 4">
            <a:extLst>
              <a:ext uri="{FF2B5EF4-FFF2-40B4-BE49-F238E27FC236}">
                <a16:creationId xmlns:a16="http://schemas.microsoft.com/office/drawing/2014/main" id="{D8069E70-F8AE-1443-A018-D6D4AED9F960}"/>
              </a:ext>
            </a:extLst>
          </p:cNvPr>
          <p:cNvSpPr txBox="1"/>
          <p:nvPr/>
        </p:nvSpPr>
        <p:spPr>
          <a:xfrm>
            <a:off x="101216" y="5456579"/>
            <a:ext cx="6065198" cy="3901068"/>
          </a:xfrm>
          <a:prstGeom prst="rect">
            <a:avLst/>
          </a:prstGeom>
          <a:noFill/>
        </p:spPr>
        <p:txBody>
          <a:bodyPr wrap="square" rtlCol="0">
            <a:spAutoFit/>
          </a:bodyPr>
          <a:lstStyle/>
          <a:p>
            <a:pPr>
              <a:spcBef>
                <a:spcPts val="750"/>
              </a:spcBef>
            </a:pPr>
            <a:r>
              <a:rPr lang="en-US" sz="1000" b="1" dirty="0">
                <a:solidFill>
                  <a:schemeClr val="tx1">
                    <a:lumMod val="75000"/>
                    <a:lumOff val="25000"/>
                  </a:schemeClr>
                </a:solidFill>
                <a:latin typeface="Gill Sans Nova" panose="020B0602020104020203" pitchFamily="34" charset="0"/>
                <a:cs typeface="Calibri" panose="020F0502020204030204" pitchFamily="34" charset="0"/>
              </a:rPr>
              <a:t>New Website, Email &amp; Social Media Accounts</a:t>
            </a: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a:spcBef>
                <a:spcPts val="750"/>
              </a:spcBef>
            </a:pPr>
            <a:r>
              <a:rPr lang="en-US" sz="1000" dirty="0">
                <a:solidFill>
                  <a:schemeClr val="tx1">
                    <a:lumMod val="75000"/>
                    <a:lumOff val="25000"/>
                  </a:schemeClr>
                </a:solidFill>
                <a:latin typeface="Gill Sans Nova" panose="020B0602020104020203" pitchFamily="34" charset="0"/>
                <a:cs typeface="Calibri" panose="020F0502020204030204" pitchFamily="34" charset="0"/>
              </a:rPr>
              <a:t>St James’s Square Bath Limited has moved into the 21</a:t>
            </a:r>
            <a:r>
              <a:rPr lang="en-US" sz="1000" baseline="30000" dirty="0">
                <a:solidFill>
                  <a:schemeClr val="tx1">
                    <a:lumMod val="75000"/>
                    <a:lumOff val="25000"/>
                  </a:schemeClr>
                </a:solidFill>
                <a:latin typeface="Gill Sans Nova" panose="020B0602020104020203" pitchFamily="34" charset="0"/>
                <a:cs typeface="Calibri" panose="020F0502020204030204" pitchFamily="34" charset="0"/>
              </a:rPr>
              <a:t>st</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Century with a new website, a new email address and new social media accounts!</a:t>
            </a:r>
          </a:p>
          <a:p>
            <a:pPr>
              <a:spcBef>
                <a:spcPts val="750"/>
              </a:spcBef>
            </a:pPr>
            <a:r>
              <a:rPr lang="en-US" sz="1000" dirty="0">
                <a:solidFill>
                  <a:schemeClr val="tx1">
                    <a:lumMod val="75000"/>
                    <a:lumOff val="25000"/>
                  </a:schemeClr>
                </a:solidFill>
                <a:latin typeface="Gill Sans Nova" panose="020B0602020104020203" pitchFamily="34" charset="0"/>
                <a:cs typeface="Calibri" panose="020F0502020204030204" pitchFamily="34" charset="0"/>
              </a:rPr>
              <a:t>Please add the new SJS Bath email address to your list of contacts (so that our emails do not end up in your junk box!) and follow us on Twitter and Instagram.  </a:t>
            </a:r>
          </a:p>
          <a:p>
            <a:pPr>
              <a:spcBef>
                <a:spcPts val="750"/>
              </a:spcBef>
            </a:pPr>
            <a:r>
              <a:rPr lang="en-US" sz="1000" dirty="0">
                <a:solidFill>
                  <a:schemeClr val="tx1">
                    <a:lumMod val="75000"/>
                    <a:lumOff val="25000"/>
                  </a:schemeClr>
                </a:solidFill>
                <a:latin typeface="Gill Sans Nova" panose="020B0602020104020203" pitchFamily="34" charset="0"/>
                <a:cs typeface="Calibri" panose="020F0502020204030204" pitchFamily="34" charset="0"/>
              </a:rPr>
              <a:t>The website has been relaunched on a new platform and has general information about the Square, its history, news and events and some background of St James’s Square Bath Limited.  The new website has a password protected Members Area where the Garden Gate Code and other key details like the Company’s finances are held. Tenants – you will continue to be provided the Garden gate code by your landlords but please do check out the website and follow us on Twitter and Instagram.</a:t>
            </a:r>
          </a:p>
          <a:p>
            <a:pPr>
              <a:spcBef>
                <a:spcPts val="750"/>
              </a:spcBef>
            </a:pPr>
            <a:r>
              <a:rPr lang="en-US" sz="1000" b="1" i="1" dirty="0">
                <a:solidFill>
                  <a:schemeClr val="tx1">
                    <a:lumMod val="75000"/>
                    <a:lumOff val="25000"/>
                  </a:schemeClr>
                </a:solidFill>
                <a:latin typeface="Gill Sans Nova" panose="020B0602020104020203" pitchFamily="34" charset="0"/>
                <a:cs typeface="Calibri" panose="020F0502020204030204" pitchFamily="34" charset="0"/>
              </a:rPr>
              <a:t>Please keep this password confidential and, as always, please do not provide the Garden gate code to non-residents.  </a:t>
            </a:r>
          </a:p>
          <a:p>
            <a:pPr>
              <a:spcBef>
                <a:spcPts val="750"/>
              </a:spcBef>
            </a:pPr>
            <a:r>
              <a:rPr lang="en-US" sz="1000" dirty="0">
                <a:solidFill>
                  <a:schemeClr val="tx1">
                    <a:lumMod val="75000"/>
                    <a:lumOff val="25000"/>
                  </a:schemeClr>
                </a:solidFill>
                <a:latin typeface="Gill Sans Nova" panose="020B0602020104020203" pitchFamily="34" charset="0"/>
                <a:cs typeface="Calibri" panose="020F0502020204030204" pitchFamily="34" charset="0"/>
              </a:rPr>
              <a:t>We will continue to use email for key SJS Bath Limited updates.  We will also now use Twitter for more general information as well as sharing local news and other news items that might be of interest to you.  We will post photos of the Garden, the Square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etc</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on Twitter and Instagram so please share any photos of the Square with us and we will happily post them. Details of the new accounts are as follows:</a:t>
            </a:r>
          </a:p>
          <a:p>
            <a:pPr>
              <a:spcBef>
                <a:spcPts val="750"/>
              </a:spcBef>
            </a:pPr>
            <a:r>
              <a:rPr lang="en-US" sz="1000" dirty="0">
                <a:solidFill>
                  <a:schemeClr val="tx1">
                    <a:lumMod val="75000"/>
                    <a:lumOff val="25000"/>
                  </a:schemeClr>
                </a:solidFill>
                <a:latin typeface="Gill Sans Nova" panose="020B0602020104020203" pitchFamily="34" charset="0"/>
                <a:cs typeface="Calibri" panose="020F0502020204030204" pitchFamily="34" charset="0"/>
              </a:rPr>
              <a:t>Website: 	</a:t>
            </a:r>
            <a:r>
              <a:rPr lang="en-US" sz="1000" dirty="0">
                <a:solidFill>
                  <a:schemeClr val="tx1">
                    <a:lumMod val="75000"/>
                    <a:lumOff val="25000"/>
                  </a:schemeClr>
                </a:solidFill>
                <a:latin typeface="Gill Sans Nova" panose="020B0602020104020203" pitchFamily="34" charset="0"/>
                <a:cs typeface="Calibri" panose="020F0502020204030204" pitchFamily="34" charset="0"/>
                <a:hlinkClick r:id="rId4"/>
              </a:rPr>
              <a:t>www.sjsbath.co.uk</a:t>
            </a: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a:spcBef>
                <a:spcPts val="300"/>
              </a:spcBef>
            </a:pPr>
            <a:r>
              <a:rPr lang="en-US" sz="1000" dirty="0">
                <a:solidFill>
                  <a:schemeClr val="tx1">
                    <a:lumMod val="75000"/>
                    <a:lumOff val="25000"/>
                  </a:schemeClr>
                </a:solidFill>
                <a:latin typeface="Gill Sans Nova" panose="020B0602020104020203" pitchFamily="34" charset="0"/>
                <a:cs typeface="Calibri" panose="020F0502020204030204" pitchFamily="34" charset="0"/>
              </a:rPr>
              <a:t>Email:		</a:t>
            </a:r>
            <a:r>
              <a:rPr lang="en-US" sz="1000" dirty="0">
                <a:solidFill>
                  <a:schemeClr val="tx1">
                    <a:lumMod val="75000"/>
                    <a:lumOff val="25000"/>
                  </a:schemeClr>
                </a:solidFill>
                <a:latin typeface="Gill Sans Nova" panose="020B0602020104020203" pitchFamily="34" charset="0"/>
                <a:cs typeface="Calibri" panose="020F0502020204030204" pitchFamily="34" charset="0"/>
                <a:hlinkClick r:id="rId5"/>
              </a:rPr>
              <a:t>info@sjsbath.co.uk</a:t>
            </a: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a:spcBef>
                <a:spcPts val="300"/>
              </a:spcBef>
            </a:pPr>
            <a:r>
              <a:rPr lang="en-US" sz="1000" dirty="0">
                <a:solidFill>
                  <a:schemeClr val="tx1">
                    <a:lumMod val="75000"/>
                    <a:lumOff val="25000"/>
                  </a:schemeClr>
                </a:solidFill>
                <a:latin typeface="Gill Sans Nova" panose="020B0602020104020203" pitchFamily="34" charset="0"/>
                <a:cs typeface="Calibri" panose="020F0502020204030204" pitchFamily="34" charset="0"/>
              </a:rPr>
              <a:t>Twitter: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stjamesssqbath</a:t>
            </a: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a:spcBef>
                <a:spcPts val="300"/>
              </a:spcBef>
            </a:pPr>
            <a:r>
              <a:rPr lang="en-US" sz="1000" dirty="0">
                <a:solidFill>
                  <a:schemeClr val="tx1">
                    <a:lumMod val="75000"/>
                    <a:lumOff val="25000"/>
                  </a:schemeClr>
                </a:solidFill>
                <a:latin typeface="Gill Sans Nova" panose="020B0602020104020203" pitchFamily="34" charset="0"/>
                <a:cs typeface="Calibri" panose="020F0502020204030204" pitchFamily="34" charset="0"/>
              </a:rPr>
              <a:t>Instagram: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stjamesssquarebath</a:t>
            </a: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p:txBody>
      </p:sp>
    </p:spTree>
    <p:extLst>
      <p:ext uri="{BB962C8B-B14F-4D97-AF65-F5344CB8AC3E}">
        <p14:creationId xmlns:p14="http://schemas.microsoft.com/office/powerpoint/2010/main" val="386879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5A5321-145B-4BF9-8BBC-FC64B128F5A0}"/>
              </a:ext>
            </a:extLst>
          </p:cNvPr>
          <p:cNvSpPr txBox="1">
            <a:spLocks/>
          </p:cNvSpPr>
          <p:nvPr/>
        </p:nvSpPr>
        <p:spPr>
          <a:xfrm>
            <a:off x="0" y="1"/>
            <a:ext cx="6858000" cy="344582"/>
          </a:xfrm>
          <a:prstGeom prst="rect">
            <a:avLst/>
          </a:prstGeom>
          <a:solidFill>
            <a:schemeClr val="bg2"/>
          </a:solidFill>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spcBef>
                <a:spcPts val="300"/>
              </a:spcBef>
            </a:pPr>
            <a:r>
              <a:rPr lang="en-GB" sz="1600" i="1" dirty="0">
                <a:solidFill>
                  <a:schemeClr val="bg2">
                    <a:lumMod val="50000"/>
                  </a:schemeClr>
                </a:solidFill>
                <a:latin typeface="Comic Sans MS" panose="030F0702030302020204" pitchFamily="66" charset="0"/>
              </a:rPr>
              <a:t>Important Local Information </a:t>
            </a:r>
          </a:p>
        </p:txBody>
      </p:sp>
      <p:sp>
        <p:nvSpPr>
          <p:cNvPr id="7" name="Title 1">
            <a:extLst>
              <a:ext uri="{FF2B5EF4-FFF2-40B4-BE49-F238E27FC236}">
                <a16:creationId xmlns:a16="http://schemas.microsoft.com/office/drawing/2014/main" id="{D195ADFC-CD9C-45E9-8E05-E6D70F2F25EA}"/>
              </a:ext>
            </a:extLst>
          </p:cNvPr>
          <p:cNvSpPr txBox="1">
            <a:spLocks/>
          </p:cNvSpPr>
          <p:nvPr/>
        </p:nvSpPr>
        <p:spPr>
          <a:xfrm>
            <a:off x="0" y="9507183"/>
            <a:ext cx="6857999" cy="398816"/>
          </a:xfrm>
          <a:prstGeom prst="rect">
            <a:avLst/>
          </a:prstGeom>
          <a:solidFill>
            <a:schemeClr val="bg2"/>
          </a:solidFill>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1400" dirty="0">
                <a:solidFill>
                  <a:srgbClr val="CC0066"/>
                </a:solidFill>
                <a:latin typeface="Century Gothic" panose="020B0502020202020204" pitchFamily="34" charset="0"/>
              </a:rPr>
              <a:t>St James’s Square Bath Limited         www.sjsbath.co.uk</a:t>
            </a:r>
            <a:endParaRPr lang="en-GB" sz="1400" i="1" dirty="0">
              <a:solidFill>
                <a:schemeClr val="bg2">
                  <a:lumMod val="50000"/>
                </a:schemeClr>
              </a:solidFill>
              <a:latin typeface="Comic Sans MS" panose="030F0702030302020204" pitchFamily="66" charset="0"/>
            </a:endParaRPr>
          </a:p>
        </p:txBody>
      </p:sp>
      <p:sp>
        <p:nvSpPr>
          <p:cNvPr id="8" name="Content Placeholder 2">
            <a:extLst>
              <a:ext uri="{FF2B5EF4-FFF2-40B4-BE49-F238E27FC236}">
                <a16:creationId xmlns:a16="http://schemas.microsoft.com/office/drawing/2014/main" id="{F9277941-E722-4420-8EEE-4FA4D521A311}"/>
              </a:ext>
            </a:extLst>
          </p:cNvPr>
          <p:cNvSpPr>
            <a:spLocks noGrp="1"/>
          </p:cNvSpPr>
          <p:nvPr>
            <p:ph idx="1"/>
          </p:nvPr>
        </p:nvSpPr>
        <p:spPr>
          <a:xfrm>
            <a:off x="101216" y="347160"/>
            <a:ext cx="3202561" cy="4974969"/>
          </a:xfrm>
        </p:spPr>
        <p:txBody>
          <a:bodyPr>
            <a:noAutofit/>
          </a:bodyPr>
          <a:lstStyle/>
          <a:p>
            <a:pPr marL="0" indent="0">
              <a:buNone/>
            </a:pPr>
            <a:r>
              <a:rPr lang="en-US" sz="1000" b="1" dirty="0">
                <a:solidFill>
                  <a:schemeClr val="tx1">
                    <a:lumMod val="75000"/>
                    <a:lumOff val="25000"/>
                  </a:schemeClr>
                </a:solidFill>
                <a:latin typeface="Gill Sans Nova" panose="020B0602020104020203" pitchFamily="34" charset="0"/>
                <a:cs typeface="Calibri" panose="020F0502020204030204" pitchFamily="34" charset="0"/>
              </a:rPr>
              <a:t>Low Traffic </a:t>
            </a:r>
            <a:r>
              <a:rPr lang="en-US" sz="1000" b="1" dirty="0" err="1">
                <a:solidFill>
                  <a:schemeClr val="tx1">
                    <a:lumMod val="75000"/>
                    <a:lumOff val="25000"/>
                  </a:schemeClr>
                </a:solidFill>
                <a:latin typeface="Gill Sans Nova" panose="020B0602020104020203" pitchFamily="34" charset="0"/>
                <a:cs typeface="Calibri" panose="020F0502020204030204" pitchFamily="34" charset="0"/>
              </a:rPr>
              <a:t>Neighbourhood</a:t>
            </a:r>
            <a:r>
              <a:rPr lang="en-US" sz="1000" b="1" dirty="0">
                <a:solidFill>
                  <a:schemeClr val="tx1">
                    <a:lumMod val="75000"/>
                    <a:lumOff val="25000"/>
                  </a:schemeClr>
                </a:solidFill>
                <a:latin typeface="Gill Sans Nova" panose="020B0602020104020203" pitchFamily="34" charset="0"/>
                <a:cs typeface="Calibri" panose="020F0502020204030204" pitchFamily="34" charset="0"/>
              </a:rPr>
              <a:t> (LTN) Planning</a:t>
            </a:r>
          </a:p>
          <a:p>
            <a:pPr marL="0" inden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You may have seen in the local press that the lower Lansdown area (including Cavendish Road/Winifred’s Lane/Lansdown Crescent) has been grouped together with the Circus area and Marlborough Buildings into a larger ”cell” for LTN planning.  </a:t>
            </a:r>
          </a:p>
          <a:p>
            <a:pPr marL="0" inden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This area has been shortlisted to be considered for the Council’s first round of LTN planning. We will learn more about the consultation and engagement process and plans in the next month. </a:t>
            </a:r>
          </a:p>
          <a:p>
            <a:pPr marL="0" inden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The Council has correctly identified that the wider area needs to be considered so that we do not have displacement from one scheme into other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neighbouring</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residential streets.  </a:t>
            </a:r>
            <a:endParaRPr lang="en-US" sz="1000" b="1"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buNone/>
            </a:pPr>
            <a:r>
              <a:rPr lang="en-US" sz="1000" b="1" dirty="0">
                <a:solidFill>
                  <a:schemeClr val="tx1">
                    <a:lumMod val="75000"/>
                    <a:lumOff val="25000"/>
                  </a:schemeClr>
                </a:solidFill>
                <a:latin typeface="Gill Sans Nova" panose="020B0602020104020203" pitchFamily="34" charset="0"/>
                <a:cs typeface="Calibri" panose="020F0502020204030204" pitchFamily="34" charset="0"/>
              </a:rPr>
              <a:t>Queen Square Traffic Displacement</a:t>
            </a:r>
          </a:p>
          <a:p>
            <a:pPr marL="0" inden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We are encouraged that the Council has been conducting official traffic monitoring of the impact the new Queen Square traffic light system is having on traffic volumes (and speeding traffic) using Marlborough Buildings and Cavendish Road as a route north from the city. </a:t>
            </a:r>
          </a:p>
          <a:p>
            <a:pPr marL="0" inden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This monitoring will inform the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Highways’s</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team of the right mitigation that our entire area requires to calm the through traffic and return the residential streets to previous levels.</a:t>
            </a:r>
          </a:p>
          <a:p>
            <a:pPr marL="0" inden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We will continue to work with our ward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Councillors</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on traffic issues in our surrounding streets and will keep residents updated.</a:t>
            </a:r>
          </a:p>
          <a:p>
            <a:pPr marL="0" indent="0" algn="l">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p:txBody>
      </p:sp>
      <p:sp>
        <p:nvSpPr>
          <p:cNvPr id="9" name="TextBox 8">
            <a:extLst>
              <a:ext uri="{FF2B5EF4-FFF2-40B4-BE49-F238E27FC236}">
                <a16:creationId xmlns:a16="http://schemas.microsoft.com/office/drawing/2014/main" id="{CF78A313-2584-4692-B4F8-27194C154D9E}"/>
              </a:ext>
            </a:extLst>
          </p:cNvPr>
          <p:cNvSpPr txBox="1"/>
          <p:nvPr/>
        </p:nvSpPr>
        <p:spPr>
          <a:xfrm>
            <a:off x="85881" y="5875159"/>
            <a:ext cx="3217896" cy="3836948"/>
          </a:xfrm>
          <a:prstGeom prst="rect">
            <a:avLst/>
          </a:prstGeom>
          <a:noFill/>
        </p:spPr>
        <p:txBody>
          <a:bodyPr wrap="square" rtlCol="0">
            <a:spAutoFit/>
          </a:bodyPr>
          <a:lstStyle/>
          <a:p>
            <a:pPr>
              <a:spcBef>
                <a:spcPts val="750"/>
              </a:spcBef>
            </a:pPr>
            <a:r>
              <a:rPr lang="en-US" sz="1000" b="1" dirty="0">
                <a:solidFill>
                  <a:schemeClr val="tx1">
                    <a:lumMod val="75000"/>
                    <a:lumOff val="25000"/>
                  </a:schemeClr>
                </a:solidFill>
                <a:latin typeface="Gill Sans Nova" panose="020B0602020104020203" pitchFamily="34" charset="0"/>
                <a:cs typeface="Calibri" panose="020F0502020204030204" pitchFamily="34" charset="0"/>
              </a:rPr>
              <a:t>Resident’s Parking Zone (RPZ) Changes</a:t>
            </a:r>
          </a:p>
          <a:p>
            <a:pPr>
              <a:spcBef>
                <a:spcPts val="750"/>
              </a:spcBef>
            </a:pPr>
            <a:r>
              <a:rPr lang="en-US" sz="1000" dirty="0">
                <a:solidFill>
                  <a:schemeClr val="tx1">
                    <a:lumMod val="75000"/>
                    <a:lumOff val="25000"/>
                  </a:schemeClr>
                </a:solidFill>
                <a:latin typeface="Gill Sans Nova" panose="020B0602020104020203" pitchFamily="34" charset="0"/>
                <a:cs typeface="Calibri" panose="020F0502020204030204" pitchFamily="34" charset="0"/>
              </a:rPr>
              <a:t>The Council is currently in its final stage of consultation on proposals for changes to on-street residential parking throughout the city. A couple of key things that we would highlight that will result from the RPZ changes if they are implemented:</a:t>
            </a:r>
          </a:p>
          <a:p>
            <a:pPr marL="171450" indent="-171450">
              <a:spcBef>
                <a:spcPts val="750"/>
              </a:spcBef>
              <a:buFont typeface="Arial" panose="020B0604020202020204" pitchFamily="34" charset="0"/>
              <a:buChar char="•"/>
            </a:pPr>
            <a:r>
              <a:rPr lang="en-US" sz="1000" dirty="0">
                <a:solidFill>
                  <a:schemeClr val="tx1">
                    <a:lumMod val="75000"/>
                    <a:lumOff val="25000"/>
                  </a:schemeClr>
                </a:solidFill>
                <a:latin typeface="Gill Sans Nova" panose="020B0602020104020203" pitchFamily="34" charset="0"/>
                <a:cs typeface="Calibri" panose="020F0502020204030204" pitchFamily="34" charset="0"/>
              </a:rPr>
              <a:t>Hotels who reside in Central Zone will no longer be able to valet park their guests’ cars in Zone 7.  This will hopefully free up precious spaces in St James’s Square for residents as we often see the Royal Crescent Hotel in particular valet parking their guests’ cars in our Square and often for days at a time.</a:t>
            </a:r>
          </a:p>
          <a:p>
            <a:pPr marL="171450" indent="-171450">
              <a:spcBef>
                <a:spcPts val="750"/>
              </a:spcBef>
              <a:buFont typeface="Arial" panose="020B0604020202020204" pitchFamily="34" charset="0"/>
              <a:buChar char="•"/>
            </a:pPr>
            <a:r>
              <a:rPr lang="en-US" sz="1000" dirty="0">
                <a:solidFill>
                  <a:schemeClr val="tx1">
                    <a:lumMod val="75000"/>
                    <a:lumOff val="25000"/>
                  </a:schemeClr>
                </a:solidFill>
                <a:latin typeface="Gill Sans Nova" panose="020B0602020104020203" pitchFamily="34" charset="0"/>
                <a:cs typeface="Calibri" panose="020F0502020204030204" pitchFamily="34" charset="0"/>
              </a:rPr>
              <a:t>RPZ 7 (our zone) will include Sundays from 8am – 6pm.</a:t>
            </a:r>
          </a:p>
          <a:p>
            <a:pPr marL="171450" indent="-171450">
              <a:spcBef>
                <a:spcPts val="750"/>
              </a:spcBef>
              <a:buFont typeface="Arial" panose="020B0604020202020204" pitchFamily="34" charset="0"/>
              <a:buChar char="•"/>
            </a:pPr>
            <a:r>
              <a:rPr lang="en-US" sz="1000" dirty="0">
                <a:solidFill>
                  <a:schemeClr val="tx1">
                    <a:lumMod val="75000"/>
                    <a:lumOff val="25000"/>
                  </a:schemeClr>
                </a:solidFill>
                <a:latin typeface="Gill Sans Nova" panose="020B0602020104020203" pitchFamily="34" charset="0"/>
                <a:cs typeface="Calibri" panose="020F0502020204030204" pitchFamily="34" charset="0"/>
              </a:rPr>
              <a:t>The price of residents parking permits will be linked to car emissions.</a:t>
            </a:r>
          </a:p>
          <a:p>
            <a:pPr marL="171450" indent="-171450">
              <a:spcBef>
                <a:spcPts val="750"/>
              </a:spcBef>
              <a:buFont typeface="Arial" panose="020B0604020202020204" pitchFamily="34" charset="0"/>
              <a:buChar char="•"/>
            </a:pPr>
            <a:r>
              <a:rPr lang="en-US" sz="1000" dirty="0">
                <a:solidFill>
                  <a:schemeClr val="tx1">
                    <a:lumMod val="75000"/>
                    <a:lumOff val="25000"/>
                  </a:schemeClr>
                </a:solidFill>
                <a:latin typeface="Gill Sans Nova" panose="020B0602020104020203" pitchFamily="34" charset="0"/>
                <a:cs typeface="Calibri" panose="020F0502020204030204" pitchFamily="34" charset="0"/>
              </a:rPr>
              <a:t>The price of guest parking permits will increase by 50p/day in year 1, followed by subsequent increases of 25p/day in years 2 and 3. </a:t>
            </a:r>
          </a:p>
          <a:p>
            <a:endParaRPr lang="en-US" sz="1000" b="1" dirty="0">
              <a:solidFill>
                <a:schemeClr val="tx1">
                  <a:lumMod val="75000"/>
                  <a:lumOff val="25000"/>
                </a:schemeClr>
              </a:solidFill>
              <a:latin typeface="Gill Sans Nova" panose="020B0602020104020203" pitchFamily="34" charset="0"/>
              <a:cs typeface="Calibri" panose="020F0502020204030204" pitchFamily="34" charset="0"/>
            </a:endParaRPr>
          </a:p>
          <a:p>
            <a:endParaRPr lang="en-US" sz="1000" b="1" dirty="0">
              <a:solidFill>
                <a:schemeClr val="tx1">
                  <a:lumMod val="75000"/>
                  <a:lumOff val="25000"/>
                </a:schemeClr>
              </a:solidFill>
              <a:latin typeface="Gill Sans Nova" panose="020B0602020104020203" pitchFamily="34" charset="0"/>
              <a:cs typeface="Calibri" panose="020F0502020204030204" pitchFamily="34" charset="0"/>
            </a:endParaRPr>
          </a:p>
        </p:txBody>
      </p:sp>
      <p:sp>
        <p:nvSpPr>
          <p:cNvPr id="10" name="Content Placeholder 2">
            <a:extLst>
              <a:ext uri="{FF2B5EF4-FFF2-40B4-BE49-F238E27FC236}">
                <a16:creationId xmlns:a16="http://schemas.microsoft.com/office/drawing/2014/main" id="{C9AACF8E-B791-4589-B7B2-A6F1E9C123EC}"/>
              </a:ext>
            </a:extLst>
          </p:cNvPr>
          <p:cNvSpPr txBox="1">
            <a:spLocks/>
          </p:cNvSpPr>
          <p:nvPr/>
        </p:nvSpPr>
        <p:spPr>
          <a:xfrm>
            <a:off x="3435662" y="347160"/>
            <a:ext cx="3202561" cy="386713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lgn="l">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lnSpc>
                <a:spcPct val="120000"/>
              </a:lnSpc>
              <a:buFont typeface="Arial" panose="020B0604020202020204" pitchFamily="34" charset="0"/>
              <a:buNone/>
            </a:pPr>
            <a:endParaRPr lang="en-GB" sz="600" b="1" dirty="0">
              <a:latin typeface="Century Gothic" panose="020B0502020202020204" pitchFamily="34" charset="0"/>
              <a:cs typeface="Big Caslon Medium" panose="02000603090000020003" pitchFamily="2" charset="-79"/>
            </a:endParaRPr>
          </a:p>
        </p:txBody>
      </p:sp>
      <p:sp>
        <p:nvSpPr>
          <p:cNvPr id="11" name="Title 1">
            <a:extLst>
              <a:ext uri="{FF2B5EF4-FFF2-40B4-BE49-F238E27FC236}">
                <a16:creationId xmlns:a16="http://schemas.microsoft.com/office/drawing/2014/main" id="{60E8ADAF-3B7F-4DED-9725-6D092AC12B4F}"/>
              </a:ext>
            </a:extLst>
          </p:cNvPr>
          <p:cNvSpPr txBox="1">
            <a:spLocks/>
          </p:cNvSpPr>
          <p:nvPr/>
        </p:nvSpPr>
        <p:spPr>
          <a:xfrm>
            <a:off x="-1" y="5530577"/>
            <a:ext cx="6858000" cy="344582"/>
          </a:xfrm>
          <a:prstGeom prst="rect">
            <a:avLst/>
          </a:prstGeom>
          <a:solidFill>
            <a:schemeClr val="bg2"/>
          </a:solidFill>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en-GB" sz="1800" i="1" dirty="0">
              <a:solidFill>
                <a:schemeClr val="bg2">
                  <a:lumMod val="50000"/>
                </a:schemeClr>
              </a:solidFill>
              <a:latin typeface="Comic Sans MS" panose="030F0702030302020204" pitchFamily="66" charset="0"/>
            </a:endParaRPr>
          </a:p>
        </p:txBody>
      </p:sp>
      <p:sp>
        <p:nvSpPr>
          <p:cNvPr id="12" name="TextBox 11">
            <a:extLst>
              <a:ext uri="{FF2B5EF4-FFF2-40B4-BE49-F238E27FC236}">
                <a16:creationId xmlns:a16="http://schemas.microsoft.com/office/drawing/2014/main" id="{07529CAC-B6C3-4464-867E-1BAC3122B963}"/>
              </a:ext>
            </a:extLst>
          </p:cNvPr>
          <p:cNvSpPr txBox="1"/>
          <p:nvPr/>
        </p:nvSpPr>
        <p:spPr>
          <a:xfrm>
            <a:off x="3428999" y="5875159"/>
            <a:ext cx="3202561" cy="4842351"/>
          </a:xfrm>
          <a:prstGeom prst="rect">
            <a:avLst/>
          </a:prstGeom>
          <a:noFill/>
        </p:spPr>
        <p:txBody>
          <a:bodyPr wrap="square" rtlCol="0">
            <a:spAutoFit/>
          </a:bodyPr>
          <a:lstStyle/>
          <a:p>
            <a:pPr>
              <a:spcBef>
                <a:spcPts val="750"/>
              </a:spcBef>
            </a:pPr>
            <a:r>
              <a:rPr lang="en-US" sz="1000" b="1" dirty="0">
                <a:solidFill>
                  <a:schemeClr val="tx1">
                    <a:lumMod val="75000"/>
                    <a:lumOff val="25000"/>
                  </a:schemeClr>
                </a:solidFill>
                <a:latin typeface="Gill Sans Nova" panose="020B0602020104020203" pitchFamily="34" charset="0"/>
                <a:cs typeface="Calibri" panose="020F0502020204030204" pitchFamily="34" charset="0"/>
              </a:rPr>
              <a:t>Sion Hill Bath Campus Site Redevelopment</a:t>
            </a:r>
          </a:p>
          <a:p>
            <a:pPr>
              <a:spcBef>
                <a:spcPts val="750"/>
              </a:spcBef>
            </a:pPr>
            <a:r>
              <a:rPr lang="en-US" altLang="en-US" sz="1000" dirty="0">
                <a:solidFill>
                  <a:schemeClr val="tx1">
                    <a:lumMod val="75000"/>
                    <a:lumOff val="25000"/>
                  </a:schemeClr>
                </a:solidFill>
                <a:latin typeface="Gill Sans Nova" panose="020B0602020104020203" pitchFamily="34" charset="0"/>
                <a:ea typeface="Times New Roman" panose="02020603050405020304" pitchFamily="18" charset="0"/>
                <a:cs typeface="Calibri" panose="020F0502020204030204" pitchFamily="34" charset="0"/>
              </a:rPr>
              <a:t>We recently wrote to you to highlight that the Sion Hill Bath Spa University Campus has been included in the Council’s Local Plan Partial Update (LPPU) and will be subject to a change in use to </a:t>
            </a:r>
            <a:r>
              <a:rPr lang="en-US" altLang="en-US" sz="1000" dirty="0">
                <a:solidFill>
                  <a:schemeClr val="tx1">
                    <a:lumMod val="75000"/>
                    <a:lumOff val="25000"/>
                  </a:schemeClr>
                </a:solidFill>
                <a:latin typeface="Gill Sans Nova" panose="020B0602020104020203" pitchFamily="34" charset="0"/>
                <a:ea typeface="Times New Roman" panose="02020603050405020304" pitchFamily="18" charset="0"/>
              </a:rPr>
              <a:t>residential development. SJS Bath Limited directors, together with our </a:t>
            </a:r>
            <a:r>
              <a:rPr lang="en-US" altLang="en-US" sz="1000" dirty="0" err="1">
                <a:solidFill>
                  <a:schemeClr val="tx1">
                    <a:lumMod val="75000"/>
                    <a:lumOff val="25000"/>
                  </a:schemeClr>
                </a:solidFill>
                <a:latin typeface="Gill Sans Nova" panose="020B0602020104020203" pitchFamily="34" charset="0"/>
                <a:ea typeface="Times New Roman" panose="02020603050405020304" pitchFamily="18" charset="0"/>
              </a:rPr>
              <a:t>neighbouring</a:t>
            </a:r>
            <a:r>
              <a:rPr lang="en-US" altLang="en-US" sz="1000" dirty="0">
                <a:solidFill>
                  <a:schemeClr val="tx1">
                    <a:lumMod val="75000"/>
                    <a:lumOff val="25000"/>
                  </a:schemeClr>
                </a:solidFill>
                <a:latin typeface="Gill Sans Nova" panose="020B0602020104020203" pitchFamily="34" charset="0"/>
                <a:ea typeface="Times New Roman" panose="02020603050405020304" pitchFamily="18" charset="0"/>
              </a:rPr>
              <a:t> RAs, have issues with some of the aspects proposed in the LPPU with regards to this site and formally objected in the public consultation which closed last month.  While much of the plan for the Sion Hill campus is positive, for example the protection of the parkland and the </a:t>
            </a:r>
            <a:r>
              <a:rPr lang="en-US" altLang="en-US" sz="1000" dirty="0">
                <a:solidFill>
                  <a:schemeClr val="tx1">
                    <a:lumMod val="75000"/>
                    <a:lumOff val="25000"/>
                  </a:schemeClr>
                </a:solidFill>
                <a:latin typeface="Gill Sans Nova" panose="020B0602020104020203" pitchFamily="34" charset="0"/>
                <a:ea typeface="Times New Roman" panose="02020603050405020304" pitchFamily="18" charset="0"/>
                <a:cs typeface="Calibri" panose="020F0502020204030204" pitchFamily="34" charset="0"/>
              </a:rPr>
              <a:t>opening of public pedestrian pathways across the site (including a new pathway inside the site and running alongside of Winifred’s Lane), the increase in units from 60 (as originally proposed) to 100 is of concern. We specifically questioned the impact of 100 dwellings would have on our local residential streets which are experiencing increased volumes and speeds from rat running traffic. 100 dwellings could bring 150-200 more cars to our roads (especially worrying given that Sion Hill has no Resident Parking Zone).</a:t>
            </a: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endParaRPr lang="en-US" sz="1000" b="1" dirty="0">
              <a:solidFill>
                <a:schemeClr val="tx1">
                  <a:lumMod val="75000"/>
                  <a:lumOff val="25000"/>
                </a:schemeClr>
              </a:solidFill>
              <a:latin typeface="Gill Sans Nova" panose="020B0602020104020203" pitchFamily="34" charset="0"/>
              <a:cs typeface="Calibri" panose="020F0502020204030204" pitchFamily="34" charset="0"/>
            </a:endParaRPr>
          </a:p>
          <a:p>
            <a:endParaRPr lang="en-US" sz="800" dirty="0">
              <a:latin typeface="Century Gothic" panose="020B0502020202020204" pitchFamily="34" charset="0"/>
              <a:cs typeface="Big Caslon Medium" panose="02000603090000020003" pitchFamily="2" charset="-79"/>
            </a:endParaRPr>
          </a:p>
          <a:p>
            <a:endParaRPr lang="en-US" sz="800" dirty="0">
              <a:latin typeface="Century Gothic" panose="020B0502020202020204" pitchFamily="34" charset="0"/>
              <a:cs typeface="Big Caslon Medium" panose="02000603090000020003" pitchFamily="2" charset="-79"/>
            </a:endParaRPr>
          </a:p>
          <a:p>
            <a:endParaRPr lang="en-US" sz="800" dirty="0">
              <a:latin typeface="Century Gothic" panose="020B0502020202020204" pitchFamily="34" charset="0"/>
              <a:cs typeface="Big Caslon Medium" panose="02000603090000020003" pitchFamily="2" charset="-79"/>
            </a:endParaRPr>
          </a:p>
          <a:p>
            <a:endParaRPr lang="en-US" sz="800" dirty="0">
              <a:latin typeface="Century Gothic" panose="020B0502020202020204" pitchFamily="34" charset="0"/>
              <a:cs typeface="Big Caslon Medium" panose="02000603090000020003" pitchFamily="2" charset="-79"/>
            </a:endParaRPr>
          </a:p>
          <a:p>
            <a:endParaRPr lang="en-US" sz="800" dirty="0">
              <a:latin typeface="Century Gothic" panose="020B0502020202020204" pitchFamily="34" charset="0"/>
              <a:cs typeface="Big Caslon Medium" panose="02000603090000020003" pitchFamily="2" charset="-79"/>
            </a:endParaRPr>
          </a:p>
          <a:p>
            <a:endParaRPr lang="en-US" sz="800" dirty="0">
              <a:latin typeface="Century Gothic" panose="020B0502020202020204" pitchFamily="34" charset="0"/>
              <a:cs typeface="Big Caslon Medium" panose="02000603090000020003" pitchFamily="2" charset="-79"/>
            </a:endParaRPr>
          </a:p>
          <a:p>
            <a:endParaRPr lang="en-US" sz="800" dirty="0">
              <a:latin typeface="Century Gothic" panose="020B0502020202020204" pitchFamily="34" charset="0"/>
              <a:cs typeface="Big Caslon Medium" panose="02000603090000020003" pitchFamily="2" charset="-79"/>
            </a:endParaRPr>
          </a:p>
          <a:p>
            <a:endParaRPr lang="en-US" sz="800" dirty="0">
              <a:latin typeface="Century Gothic" panose="020B0502020202020204" pitchFamily="34" charset="0"/>
              <a:cs typeface="Big Caslon Medium" panose="02000603090000020003" pitchFamily="2" charset="-79"/>
            </a:endParaRPr>
          </a:p>
          <a:p>
            <a:endParaRPr lang="en-US" sz="800" dirty="0">
              <a:latin typeface="Century Gothic" panose="020B0502020202020204" pitchFamily="34" charset="0"/>
              <a:cs typeface="Big Caslon Medium" panose="02000603090000020003" pitchFamily="2" charset="-79"/>
            </a:endParaRPr>
          </a:p>
        </p:txBody>
      </p:sp>
      <p:pic>
        <p:nvPicPr>
          <p:cNvPr id="3" name="Picture 2">
            <a:extLst>
              <a:ext uri="{FF2B5EF4-FFF2-40B4-BE49-F238E27FC236}">
                <a16:creationId xmlns:a16="http://schemas.microsoft.com/office/drawing/2014/main" id="{1DB797D8-B8BF-1D49-B01B-317F8E41CF3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899084" y="526107"/>
            <a:ext cx="1683508" cy="2243489"/>
          </a:xfrm>
          <a:prstGeom prst="rect">
            <a:avLst/>
          </a:prstGeom>
        </p:spPr>
      </p:pic>
      <p:pic>
        <p:nvPicPr>
          <p:cNvPr id="5" name="Picture 4" descr="A picture containing tree, outdoor, road, way&#10;&#10;Description automatically generated">
            <a:extLst>
              <a:ext uri="{FF2B5EF4-FFF2-40B4-BE49-F238E27FC236}">
                <a16:creationId xmlns:a16="http://schemas.microsoft.com/office/drawing/2014/main" id="{641C3AFB-BF3B-AB4C-9AB6-51EA6FACBB0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899084" y="3030189"/>
            <a:ext cx="1677375" cy="2243489"/>
          </a:xfrm>
          <a:prstGeom prst="rect">
            <a:avLst/>
          </a:prstGeom>
        </p:spPr>
      </p:pic>
      <p:sp>
        <p:nvSpPr>
          <p:cNvPr id="13" name="TextBox 12">
            <a:extLst>
              <a:ext uri="{FF2B5EF4-FFF2-40B4-BE49-F238E27FC236}">
                <a16:creationId xmlns:a16="http://schemas.microsoft.com/office/drawing/2014/main" id="{C37B24D4-23C8-0046-9F32-7504A2A5E5D8}"/>
              </a:ext>
            </a:extLst>
          </p:cNvPr>
          <p:cNvSpPr txBox="1"/>
          <p:nvPr/>
        </p:nvSpPr>
        <p:spPr>
          <a:xfrm>
            <a:off x="3795389" y="2739831"/>
            <a:ext cx="2323072" cy="246221"/>
          </a:xfrm>
          <a:prstGeom prst="rect">
            <a:avLst/>
          </a:prstGeom>
          <a:noFill/>
        </p:spPr>
        <p:txBody>
          <a:bodyPr wrap="none" rtlCol="0">
            <a:spAutoFit/>
          </a:bodyPr>
          <a:lstStyle/>
          <a:p>
            <a:r>
              <a:rPr lang="en-US" sz="1000" dirty="0">
                <a:latin typeface="Gill Sans MT" panose="020B0502020104020203" pitchFamily="34" charset="77"/>
              </a:rPr>
              <a:t>Traffic queuing on Marlborough Buildings</a:t>
            </a:r>
          </a:p>
        </p:txBody>
      </p:sp>
      <p:sp>
        <p:nvSpPr>
          <p:cNvPr id="15" name="TextBox 14">
            <a:extLst>
              <a:ext uri="{FF2B5EF4-FFF2-40B4-BE49-F238E27FC236}">
                <a16:creationId xmlns:a16="http://schemas.microsoft.com/office/drawing/2014/main" id="{3ECDA1C6-F21A-CD44-B2D0-B49625345198}"/>
              </a:ext>
            </a:extLst>
          </p:cNvPr>
          <p:cNvSpPr txBox="1"/>
          <p:nvPr/>
        </p:nvSpPr>
        <p:spPr>
          <a:xfrm>
            <a:off x="3840620" y="5278448"/>
            <a:ext cx="1996059" cy="246221"/>
          </a:xfrm>
          <a:prstGeom prst="rect">
            <a:avLst/>
          </a:prstGeom>
          <a:noFill/>
        </p:spPr>
        <p:txBody>
          <a:bodyPr wrap="none" rtlCol="0">
            <a:spAutoFit/>
          </a:bodyPr>
          <a:lstStyle/>
          <a:p>
            <a:r>
              <a:rPr lang="en-US" sz="1000" dirty="0">
                <a:latin typeface="Gill Sans MT" panose="020B0502020104020203" pitchFamily="34" charset="77"/>
              </a:rPr>
              <a:t>Traffic queuing on Cavendish Road</a:t>
            </a:r>
          </a:p>
        </p:txBody>
      </p:sp>
    </p:spTree>
    <p:extLst>
      <p:ext uri="{BB962C8B-B14F-4D97-AF65-F5344CB8AC3E}">
        <p14:creationId xmlns:p14="http://schemas.microsoft.com/office/powerpoint/2010/main" val="135146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5A5321-145B-4BF9-8BBC-FC64B128F5A0}"/>
              </a:ext>
            </a:extLst>
          </p:cNvPr>
          <p:cNvSpPr txBox="1">
            <a:spLocks/>
          </p:cNvSpPr>
          <p:nvPr/>
        </p:nvSpPr>
        <p:spPr>
          <a:xfrm>
            <a:off x="0" y="1"/>
            <a:ext cx="6858000" cy="344582"/>
          </a:xfrm>
          <a:prstGeom prst="rect">
            <a:avLst/>
          </a:prstGeom>
          <a:solidFill>
            <a:schemeClr val="bg2"/>
          </a:solidFill>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spcBef>
                <a:spcPts val="300"/>
              </a:spcBef>
            </a:pPr>
            <a:r>
              <a:rPr lang="en-GB" sz="1600" i="1" dirty="0">
                <a:solidFill>
                  <a:schemeClr val="bg2">
                    <a:lumMod val="50000"/>
                  </a:schemeClr>
                </a:solidFill>
                <a:latin typeface="Comic Sans MS" panose="030F0702030302020204" pitchFamily="66" charset="0"/>
              </a:rPr>
              <a:t>Important Local Information continued</a:t>
            </a:r>
          </a:p>
        </p:txBody>
      </p:sp>
      <p:sp>
        <p:nvSpPr>
          <p:cNvPr id="7" name="Title 1">
            <a:extLst>
              <a:ext uri="{FF2B5EF4-FFF2-40B4-BE49-F238E27FC236}">
                <a16:creationId xmlns:a16="http://schemas.microsoft.com/office/drawing/2014/main" id="{D195ADFC-CD9C-45E9-8E05-E6D70F2F25EA}"/>
              </a:ext>
            </a:extLst>
          </p:cNvPr>
          <p:cNvSpPr txBox="1">
            <a:spLocks/>
          </p:cNvSpPr>
          <p:nvPr/>
        </p:nvSpPr>
        <p:spPr>
          <a:xfrm>
            <a:off x="0" y="9507183"/>
            <a:ext cx="6857999" cy="398816"/>
          </a:xfrm>
          <a:prstGeom prst="rect">
            <a:avLst/>
          </a:prstGeom>
          <a:solidFill>
            <a:schemeClr val="bg2"/>
          </a:solidFill>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1400" dirty="0">
                <a:solidFill>
                  <a:srgbClr val="CC0066"/>
                </a:solidFill>
                <a:latin typeface="Century Gothic" panose="020B0502020202020204" pitchFamily="34" charset="0"/>
              </a:rPr>
              <a:t>St James’s Square Bath Limited         www.sjsbath.co.uk</a:t>
            </a:r>
            <a:endParaRPr lang="en-GB" sz="1400" i="1" dirty="0">
              <a:solidFill>
                <a:schemeClr val="bg2">
                  <a:lumMod val="50000"/>
                </a:schemeClr>
              </a:solidFill>
              <a:latin typeface="Comic Sans MS" panose="030F0702030302020204" pitchFamily="66" charset="0"/>
            </a:endParaRPr>
          </a:p>
        </p:txBody>
      </p:sp>
      <p:sp>
        <p:nvSpPr>
          <p:cNvPr id="8" name="Content Placeholder 2">
            <a:extLst>
              <a:ext uri="{FF2B5EF4-FFF2-40B4-BE49-F238E27FC236}">
                <a16:creationId xmlns:a16="http://schemas.microsoft.com/office/drawing/2014/main" id="{F9277941-E722-4420-8EEE-4FA4D521A311}"/>
              </a:ext>
            </a:extLst>
          </p:cNvPr>
          <p:cNvSpPr>
            <a:spLocks noGrp="1"/>
          </p:cNvSpPr>
          <p:nvPr>
            <p:ph idx="1"/>
          </p:nvPr>
        </p:nvSpPr>
        <p:spPr>
          <a:xfrm>
            <a:off x="101216" y="516395"/>
            <a:ext cx="3202561" cy="4805734"/>
          </a:xfrm>
        </p:spPr>
        <p:txBody>
          <a:bodyPr>
            <a:noAutofit/>
          </a:bodyPr>
          <a:lstStyle/>
          <a:p>
            <a:pPr marL="0" indent="0">
              <a:buNone/>
            </a:pPr>
            <a:r>
              <a:rPr lang="en-US" sz="1000" b="1" dirty="0">
                <a:solidFill>
                  <a:schemeClr val="tx1">
                    <a:lumMod val="75000"/>
                    <a:lumOff val="25000"/>
                  </a:schemeClr>
                </a:solidFill>
                <a:latin typeface="Gill Sans Nova" panose="020B0602020104020203" pitchFamily="34" charset="0"/>
                <a:cs typeface="Calibri" panose="020F0502020204030204" pitchFamily="34" charset="0"/>
              </a:rPr>
              <a:t>Community Speed Watch </a:t>
            </a:r>
          </a:p>
          <a:p>
            <a:pPr marL="0" inden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You may have seen volunteers in yellow vests on Cavendish Road and Winifred’s Lane with a clip board, a clicker and a small hand-held speed detection device. This is the new Community Speed Watch (CSW) team who are working with the police to help calm traffic on these two busy and dangerous residential roads. </a:t>
            </a:r>
          </a:p>
          <a:p>
            <a:pPr marL="0" inden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Traffic volumes on Cavendish Road, Winifred’s Lane and Marlborough Buildings have significantly worsened since the CAZ traffic lights were turned on at Queen Square. The CSW team regularly capture volume data of 600+ vehicles per hour using Cavendish Road (between the times of 3.30pm – 6.30pm). A significant proportion of this traffic is travelling at unsafe speeds and together with the already dangerous intersection at the Marlborough Tavern, this is something we are eager for the Council to tackle.</a:t>
            </a:r>
          </a:p>
          <a:p>
            <a:pPr marL="0" inden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Marlborough Buildings residents are also very concerned with traffic volumes and speeding traffic on their street (with a child recently hit at the Royal Avenue junction) and are currently working with police to establish a second team to monitor Marlborough Buildings.</a:t>
            </a:r>
          </a:p>
          <a:p>
            <a:pPr marL="0" inden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The Council pledged to provide mitigation should any residential areas see displaced traffic and/or increased nitrogen dioxide levels from the Queen Square CAZ interventions and while we await some form of mitigation, the Community Speed Watch team will continue their efforts to help make these roads safer.  </a:t>
            </a:r>
          </a:p>
          <a:p>
            <a:pPr marL="0" indent="0" algn="l">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p:txBody>
      </p:sp>
      <p:sp>
        <p:nvSpPr>
          <p:cNvPr id="10" name="Content Placeholder 2">
            <a:extLst>
              <a:ext uri="{FF2B5EF4-FFF2-40B4-BE49-F238E27FC236}">
                <a16:creationId xmlns:a16="http://schemas.microsoft.com/office/drawing/2014/main" id="{C9AACF8E-B791-4589-B7B2-A6F1E9C123EC}"/>
              </a:ext>
            </a:extLst>
          </p:cNvPr>
          <p:cNvSpPr txBox="1">
            <a:spLocks/>
          </p:cNvSpPr>
          <p:nvPr/>
        </p:nvSpPr>
        <p:spPr>
          <a:xfrm>
            <a:off x="3428999" y="706634"/>
            <a:ext cx="3202561" cy="386713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lgn="l">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lnSpc>
                <a:spcPct val="120000"/>
              </a:lnSpc>
              <a:buFont typeface="Arial" panose="020B0604020202020204" pitchFamily="34" charset="0"/>
              <a:buNone/>
            </a:pPr>
            <a:endParaRPr lang="en-GB" sz="600" b="1" dirty="0">
              <a:latin typeface="Century Gothic" panose="020B0502020202020204" pitchFamily="34" charset="0"/>
              <a:cs typeface="Big Caslon Medium" panose="02000603090000020003" pitchFamily="2" charset="-79"/>
            </a:endParaRPr>
          </a:p>
        </p:txBody>
      </p:sp>
      <p:pic>
        <p:nvPicPr>
          <p:cNvPr id="16" name="Picture 15" descr="A group of men wearing yellow vests and standing on a sidewalk&#10;&#10;Description automatically generated with medium confidence">
            <a:extLst>
              <a:ext uri="{FF2B5EF4-FFF2-40B4-BE49-F238E27FC236}">
                <a16:creationId xmlns:a16="http://schemas.microsoft.com/office/drawing/2014/main" id="{1DBD22DC-BBBE-E348-953C-9F1CE4C3B72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998181" y="2160148"/>
            <a:ext cx="1984161" cy="2635215"/>
          </a:xfrm>
          <a:prstGeom prst="rect">
            <a:avLst/>
          </a:prstGeom>
        </p:spPr>
      </p:pic>
      <p:sp>
        <p:nvSpPr>
          <p:cNvPr id="4" name="TextBox 3">
            <a:extLst>
              <a:ext uri="{FF2B5EF4-FFF2-40B4-BE49-F238E27FC236}">
                <a16:creationId xmlns:a16="http://schemas.microsoft.com/office/drawing/2014/main" id="{7B6326E4-D82D-CB47-B47C-67E3BF5FD60C}"/>
              </a:ext>
            </a:extLst>
          </p:cNvPr>
          <p:cNvSpPr txBox="1"/>
          <p:nvPr/>
        </p:nvSpPr>
        <p:spPr>
          <a:xfrm>
            <a:off x="3428999" y="706634"/>
            <a:ext cx="3122526" cy="1323439"/>
          </a:xfrm>
          <a:prstGeom prst="rect">
            <a:avLst/>
          </a:prstGeom>
          <a:noFill/>
        </p:spPr>
        <p:txBody>
          <a:bodyPr wrap="square" rtlCol="0">
            <a:spAutoFit/>
          </a:bodyPr>
          <a:lstStyle/>
          <a:p>
            <a:r>
              <a:rPr lang="en-US" sz="1000" dirty="0">
                <a:solidFill>
                  <a:schemeClr val="tx1">
                    <a:lumMod val="75000"/>
                    <a:lumOff val="25000"/>
                  </a:schemeClr>
                </a:solidFill>
                <a:latin typeface="Gill Sans Nova" panose="020B0602020104020203" pitchFamily="34" charset="0"/>
                <a:cs typeface="Calibri" panose="020F0502020204030204" pitchFamily="34" charset="0"/>
              </a:rPr>
              <a:t>Community Speed Watch volunteers are fully trained and fully comply with police guidelines and data privacy requirements. Vehicles travelling 25mph or faster on these 20mph roads will be sent a cautionary letter from the Police but do not receive a speeding fine.  </a:t>
            </a:r>
          </a:p>
          <a:p>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r>
              <a:rPr lang="en-US" sz="1000" dirty="0">
                <a:solidFill>
                  <a:schemeClr val="tx1">
                    <a:lumMod val="75000"/>
                    <a:lumOff val="25000"/>
                  </a:schemeClr>
                </a:solidFill>
                <a:latin typeface="Gill Sans Nova" panose="020B0602020104020203" pitchFamily="34" charset="0"/>
                <a:cs typeface="Calibri" panose="020F0502020204030204" pitchFamily="34" charset="0"/>
              </a:rPr>
              <a:t>If you would like to volunteer for this team, please email Sylvia Sinclair on </a:t>
            </a:r>
            <a:r>
              <a:rPr lang="en-US" sz="1000" dirty="0">
                <a:solidFill>
                  <a:schemeClr val="tx1">
                    <a:lumMod val="75000"/>
                    <a:lumOff val="25000"/>
                  </a:schemeClr>
                </a:solidFill>
                <a:latin typeface="Gill Sans Nova" panose="020B0602020104020203" pitchFamily="34" charset="0"/>
                <a:cs typeface="Calibri" panose="020F0502020204030204" pitchFamily="34" charset="0"/>
                <a:hlinkClick r:id="rId3"/>
              </a:rPr>
              <a:t>info@sjsbath.co.uk</a:t>
            </a:r>
            <a:r>
              <a:rPr lang="en-US" sz="1000" dirty="0">
                <a:solidFill>
                  <a:schemeClr val="tx1">
                    <a:lumMod val="75000"/>
                    <a:lumOff val="25000"/>
                  </a:schemeClr>
                </a:solidFill>
                <a:latin typeface="Gill Sans Nova" panose="020B0602020104020203" pitchFamily="34" charset="0"/>
                <a:cs typeface="Calibri" panose="020F0502020204030204" pitchFamily="34" charset="0"/>
              </a:rPr>
              <a:t>.</a:t>
            </a:r>
          </a:p>
        </p:txBody>
      </p:sp>
      <p:sp>
        <p:nvSpPr>
          <p:cNvPr id="9" name="Title 1">
            <a:extLst>
              <a:ext uri="{FF2B5EF4-FFF2-40B4-BE49-F238E27FC236}">
                <a16:creationId xmlns:a16="http://schemas.microsoft.com/office/drawing/2014/main" id="{D854FD9F-09DB-FF41-86D0-D24DFFAE40B8}"/>
              </a:ext>
            </a:extLst>
          </p:cNvPr>
          <p:cNvSpPr txBox="1">
            <a:spLocks/>
          </p:cNvSpPr>
          <p:nvPr/>
        </p:nvSpPr>
        <p:spPr>
          <a:xfrm>
            <a:off x="0" y="5105703"/>
            <a:ext cx="6858000" cy="344582"/>
          </a:xfrm>
          <a:prstGeom prst="rect">
            <a:avLst/>
          </a:prstGeom>
          <a:solidFill>
            <a:schemeClr val="bg2"/>
          </a:solidFill>
        </p:spPr>
        <p:txBody>
          <a:bodyPr vert="horz" lIns="91440" tIns="45720" rIns="91440" bIns="45720" rtlCol="0" anchor="ctr">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endParaRPr lang="en-GB" sz="1800" i="1" dirty="0">
              <a:solidFill>
                <a:schemeClr val="bg2">
                  <a:lumMod val="50000"/>
                </a:schemeClr>
              </a:solidFill>
              <a:latin typeface="Comic Sans MS" panose="030F0702030302020204" pitchFamily="66" charset="0"/>
            </a:endParaRPr>
          </a:p>
        </p:txBody>
      </p:sp>
      <p:sp>
        <p:nvSpPr>
          <p:cNvPr id="11" name="Content Placeholder 2">
            <a:extLst>
              <a:ext uri="{FF2B5EF4-FFF2-40B4-BE49-F238E27FC236}">
                <a16:creationId xmlns:a16="http://schemas.microsoft.com/office/drawing/2014/main" id="{D68BCDD8-41E7-804F-9D9C-034A23F0D75D}"/>
              </a:ext>
            </a:extLst>
          </p:cNvPr>
          <p:cNvSpPr txBox="1">
            <a:spLocks/>
          </p:cNvSpPr>
          <p:nvPr/>
        </p:nvSpPr>
        <p:spPr>
          <a:xfrm>
            <a:off x="226438" y="5482753"/>
            <a:ext cx="3202561" cy="390685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1000" b="1"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buFont typeface="Arial" panose="020B0604020202020204" pitchFamily="34" charset="0"/>
              <a:buNone/>
            </a:pPr>
            <a:r>
              <a:rPr lang="en-US" sz="1000" b="1" dirty="0">
                <a:solidFill>
                  <a:schemeClr val="tx1">
                    <a:lumMod val="75000"/>
                    <a:lumOff val="25000"/>
                  </a:schemeClr>
                </a:solidFill>
                <a:latin typeface="Gill Sans Nova" panose="020B0602020104020203" pitchFamily="34" charset="0"/>
                <a:cs typeface="Calibri" panose="020F0502020204030204" pitchFamily="34" charset="0"/>
              </a:rPr>
              <a:t>Zoom Update with Cllr Lucy Hodge</a:t>
            </a:r>
          </a:p>
          <a:p>
            <a:pPr marL="0" indent="0">
              <a:buFont typeface="Arial" panose="020B0604020202020204" pitchFamily="34" charse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Lansdown ward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Councillor</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Lucy Hodge was hoping to attend the second part of our upcoming AGM so that she could update residents on some of the important local issues that are highlighted in this newsletter. </a:t>
            </a:r>
          </a:p>
          <a:p>
            <a:pPr marL="0" indent="0">
              <a:buFont typeface="Arial" panose="020B0604020202020204" pitchFamily="34" charse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Unfortunately, Lucy is no longer available on the evening of our AGM, and we are looking for another date when she, and possibly a Cabinet member, will be available to meet with St James’s Square residents on a Zoom call.</a:t>
            </a:r>
          </a:p>
          <a:p>
            <a:pPr marL="0" indent="0">
              <a:buFont typeface="Arial" panose="020B0604020202020204" pitchFamily="34" charse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We will let you know when this Zoom call has been arranged, so please look out for emails on this.  If you are especially interested in attending, please email Sylvia on </a:t>
            </a:r>
            <a:r>
              <a:rPr lang="en-US" sz="1000" dirty="0">
                <a:solidFill>
                  <a:schemeClr val="tx1">
                    <a:lumMod val="75000"/>
                    <a:lumOff val="25000"/>
                  </a:schemeClr>
                </a:solidFill>
                <a:latin typeface="Gill Sans Nova" panose="020B0602020104020203" pitchFamily="34" charset="0"/>
                <a:cs typeface="Calibri" panose="020F0502020204030204" pitchFamily="34" charset="0"/>
                <a:hlinkClick r:id="rId3"/>
              </a:rPr>
              <a:t>info@sjsbath.co.uk</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and she will send you the Zoom link.</a:t>
            </a:r>
          </a:p>
          <a:p>
            <a:pPr marL="0" indent="0">
              <a:buFont typeface="Arial" panose="020B0604020202020204" pitchFamily="34" charset="0"/>
              <a:buNone/>
            </a:pPr>
            <a:r>
              <a:rPr lang="en-US" sz="1000" dirty="0">
                <a:solidFill>
                  <a:schemeClr val="tx1">
                    <a:lumMod val="75000"/>
                    <a:lumOff val="25000"/>
                  </a:schemeClr>
                </a:solidFill>
                <a:latin typeface="Gill Sans Nova" panose="020B0602020104020203" pitchFamily="34" charset="0"/>
                <a:cs typeface="Calibri" panose="020F0502020204030204" pitchFamily="34" charset="0"/>
              </a:rPr>
              <a:t>Some of the topics Lucy will update residents on include:</a:t>
            </a:r>
          </a:p>
          <a:p>
            <a:r>
              <a:rPr lang="en-US" sz="1000" dirty="0">
                <a:solidFill>
                  <a:schemeClr val="tx1">
                    <a:lumMod val="75000"/>
                    <a:lumOff val="25000"/>
                  </a:schemeClr>
                </a:solidFill>
                <a:latin typeface="Gill Sans Nova" panose="020B0602020104020203" pitchFamily="34" charset="0"/>
                <a:cs typeface="Calibri" panose="020F0502020204030204" pitchFamily="34" charset="0"/>
              </a:rPr>
              <a:t>Low Traffic </a:t>
            </a:r>
            <a:r>
              <a:rPr lang="en-US" sz="1000" dirty="0" err="1">
                <a:solidFill>
                  <a:schemeClr val="tx1">
                    <a:lumMod val="75000"/>
                    <a:lumOff val="25000"/>
                  </a:schemeClr>
                </a:solidFill>
                <a:latin typeface="Gill Sans Nova" panose="020B0602020104020203" pitchFamily="34" charset="0"/>
                <a:cs typeface="Calibri" panose="020F0502020204030204" pitchFamily="34" charset="0"/>
              </a:rPr>
              <a:t>Neighbourhood</a:t>
            </a:r>
            <a:r>
              <a:rPr lang="en-US" sz="1000" dirty="0">
                <a:solidFill>
                  <a:schemeClr val="tx1">
                    <a:lumMod val="75000"/>
                    <a:lumOff val="25000"/>
                  </a:schemeClr>
                </a:solidFill>
                <a:latin typeface="Gill Sans Nova" panose="020B0602020104020203" pitchFamily="34" charset="0"/>
                <a:cs typeface="Calibri" panose="020F0502020204030204" pitchFamily="34" charset="0"/>
              </a:rPr>
              <a:t> planning update</a:t>
            </a:r>
          </a:p>
          <a:p>
            <a:r>
              <a:rPr lang="en-US" sz="1000" dirty="0">
                <a:solidFill>
                  <a:schemeClr val="tx1">
                    <a:lumMod val="75000"/>
                    <a:lumOff val="25000"/>
                  </a:schemeClr>
                </a:solidFill>
                <a:latin typeface="Gill Sans Nova" panose="020B0602020104020203" pitchFamily="34" charset="0"/>
                <a:cs typeface="Calibri" panose="020F0502020204030204" pitchFamily="34" charset="0"/>
              </a:rPr>
              <a:t>Sion Hill Campus Residential development </a:t>
            </a:r>
          </a:p>
          <a:p>
            <a:r>
              <a:rPr lang="en-US" sz="1000" dirty="0">
                <a:solidFill>
                  <a:schemeClr val="tx1">
                    <a:lumMod val="75000"/>
                    <a:lumOff val="25000"/>
                  </a:schemeClr>
                </a:solidFill>
                <a:latin typeface="Gill Sans Nova" panose="020B0602020104020203" pitchFamily="34" charset="0"/>
                <a:cs typeface="Calibri" panose="020F0502020204030204" pitchFamily="34" charset="0"/>
              </a:rPr>
              <a:t>Traffic issues/displacement of traffic to our area</a:t>
            </a:r>
          </a:p>
          <a:p>
            <a:r>
              <a:rPr lang="en-US" sz="1000" dirty="0">
                <a:solidFill>
                  <a:schemeClr val="tx1">
                    <a:lumMod val="75000"/>
                    <a:lumOff val="25000"/>
                  </a:schemeClr>
                </a:solidFill>
                <a:latin typeface="Gill Sans Nova" panose="020B0602020104020203" pitchFamily="34" charset="0"/>
                <a:cs typeface="Calibri" panose="020F0502020204030204" pitchFamily="34" charset="0"/>
              </a:rPr>
              <a:t>Other issues that residents would like to discuss.</a:t>
            </a:r>
          </a:p>
          <a:p>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buFont typeface="Arial" panose="020B0604020202020204" pitchFamily="34" charset="0"/>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a:p>
            <a:pPr marL="0" indent="0">
              <a:buFont typeface="Arial" panose="020B0604020202020204" pitchFamily="34" charset="0"/>
              <a:buNone/>
            </a:pPr>
            <a:endParaRPr lang="en-US" sz="1000" dirty="0">
              <a:solidFill>
                <a:schemeClr val="tx1">
                  <a:lumMod val="75000"/>
                  <a:lumOff val="25000"/>
                </a:schemeClr>
              </a:solidFill>
              <a:latin typeface="Gill Sans Nova" panose="020B0602020104020203" pitchFamily="34" charset="0"/>
              <a:cs typeface="Calibri" panose="020F0502020204030204" pitchFamily="34" charset="0"/>
            </a:endParaRPr>
          </a:p>
        </p:txBody>
      </p:sp>
      <p:pic>
        <p:nvPicPr>
          <p:cNvPr id="5" name="Picture 4" descr="A picture containing grass, tree, outdoor, sky&#10;&#10;Description automatically generated">
            <a:extLst>
              <a:ext uri="{FF2B5EF4-FFF2-40B4-BE49-F238E27FC236}">
                <a16:creationId xmlns:a16="http://schemas.microsoft.com/office/drawing/2014/main" id="{A1B7A927-D3C0-B941-B7A3-BF7571947E7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499897" y="6237194"/>
            <a:ext cx="3051628" cy="2288721"/>
          </a:xfrm>
          <a:prstGeom prst="rect">
            <a:avLst/>
          </a:prstGeom>
        </p:spPr>
      </p:pic>
    </p:spTree>
    <p:extLst>
      <p:ext uri="{BB962C8B-B14F-4D97-AF65-F5344CB8AC3E}">
        <p14:creationId xmlns:p14="http://schemas.microsoft.com/office/powerpoint/2010/main" val="8426409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4370</TotalTime>
  <Words>2029</Words>
  <Application>Microsoft Macintosh PowerPoint</Application>
  <PresentationFormat>A4 Paper (210x297 mm)</PresentationFormat>
  <Paragraphs>135</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Calibri</vt:lpstr>
      <vt:lpstr>Calibri Light</vt:lpstr>
      <vt:lpstr>Century Gothic</vt:lpstr>
      <vt:lpstr>Comic Sans MS</vt:lpstr>
      <vt:lpstr>Gill Sans MT</vt:lpstr>
      <vt:lpstr>Gill Sans Nova</vt:lpstr>
      <vt:lpstr>Gill Sans Nova Light</vt:lpstr>
      <vt:lpstr>Office Theme</vt:lpstr>
      <vt:lpstr>St James’s Square News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Taylor</dc:creator>
  <cp:lastModifiedBy>Sylvia Sinclair</cp:lastModifiedBy>
  <cp:revision>57</cp:revision>
  <cp:lastPrinted>2021-11-06T12:44:43Z</cp:lastPrinted>
  <dcterms:created xsi:type="dcterms:W3CDTF">2021-04-29T15:31:07Z</dcterms:created>
  <dcterms:modified xsi:type="dcterms:W3CDTF">2021-11-08T09:25:10Z</dcterms:modified>
</cp:coreProperties>
</file>