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1"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p:scale>
          <a:sx n="166" d="100"/>
          <a:sy n="166" d="100"/>
        </p:scale>
        <p:origin x="1248" y="-4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31871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213148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17702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46991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AEAFD-0D36-4FAC-9390-A6C2B6AF8B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38399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AEAFD-0D36-4FAC-9390-A6C2B6AF8BE1}"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6046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AEAFD-0D36-4FAC-9390-A6C2B6AF8BE1}" type="datetimeFigureOut">
              <a:rPr lang="en-GB" smtClean="0"/>
              <a:t>15/03/2022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97867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AEAFD-0D36-4FAC-9390-A6C2B6AF8BE1}" type="datetimeFigureOut">
              <a:rPr lang="en-GB" smtClean="0"/>
              <a:t>15/03/2022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544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AEAFD-0D36-4FAC-9390-A6C2B6AF8BE1}" type="datetimeFigureOut">
              <a:rPr lang="en-GB" smtClean="0"/>
              <a:t>15/03/2022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1160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0AEAFD-0D36-4FAC-9390-A6C2B6AF8BE1}"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35913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0AEAFD-0D36-4FAC-9390-A6C2B6AF8BE1}"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5005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C0AEAFD-0D36-4FAC-9390-A6C2B6AF8BE1}" type="datetimeFigureOut">
              <a:rPr lang="en-GB" smtClean="0"/>
              <a:t>15/03/2022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C0F9AB8-9C31-465F-B5E7-AEE23A4798FD}" type="slidenum">
              <a:rPr lang="en-GB" smtClean="0"/>
              <a:t>‹#›</a:t>
            </a:fld>
            <a:endParaRPr lang="en-GB"/>
          </a:p>
        </p:txBody>
      </p:sp>
    </p:spTree>
    <p:extLst>
      <p:ext uri="{BB962C8B-B14F-4D97-AF65-F5344CB8AC3E}">
        <p14:creationId xmlns:p14="http://schemas.microsoft.com/office/powerpoint/2010/main" val="1627921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tomcolynmoore@hotmail.com"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Mark_Elliott@bathnes.gov.uk" TargetMode="External"/><Relationship Id="rId4" Type="http://schemas.openxmlformats.org/officeDocument/2006/relationships/hyperlink" Target="mailto:Lucy_Hodge@bathnes.gov.uk" TargetMode="External"/><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info@sjsbath.co.uk"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F3DB30-09F3-42AE-8618-A07DDFFA8728}"/>
              </a:ext>
            </a:extLst>
          </p:cNvPr>
          <p:cNvPicPr>
            <a:picLocks noChangeAspect="1"/>
          </p:cNvPicPr>
          <p:nvPr/>
        </p:nvPicPr>
        <p:blipFill>
          <a:blip r:embed="rId2"/>
          <a:stretch>
            <a:fillRect/>
          </a:stretch>
        </p:blipFill>
        <p:spPr>
          <a:xfrm>
            <a:off x="0" y="8157599"/>
            <a:ext cx="6858000" cy="1748399"/>
          </a:xfrm>
          <a:prstGeom prst="rect">
            <a:avLst/>
          </a:prstGeom>
        </p:spPr>
      </p:pic>
      <p:pic>
        <p:nvPicPr>
          <p:cNvPr id="12" name="Picture 11">
            <a:extLst>
              <a:ext uri="{FF2B5EF4-FFF2-40B4-BE49-F238E27FC236}">
                <a16:creationId xmlns:a16="http://schemas.microsoft.com/office/drawing/2014/main" id="{239B49AC-BDDC-4B89-8265-F2FF35804CD7}"/>
              </a:ext>
            </a:extLst>
          </p:cNvPr>
          <p:cNvPicPr>
            <a:picLocks noChangeAspect="1"/>
          </p:cNvPicPr>
          <p:nvPr/>
        </p:nvPicPr>
        <p:blipFill>
          <a:blip r:embed="rId2"/>
          <a:stretch>
            <a:fillRect/>
          </a:stretch>
        </p:blipFill>
        <p:spPr>
          <a:xfrm>
            <a:off x="0" y="1565224"/>
            <a:ext cx="6856324" cy="557330"/>
          </a:xfrm>
          <a:prstGeom prst="rect">
            <a:avLst/>
          </a:prstGeom>
        </p:spPr>
      </p:pic>
      <p:sp>
        <p:nvSpPr>
          <p:cNvPr id="13" name="Title 1">
            <a:extLst>
              <a:ext uri="{FF2B5EF4-FFF2-40B4-BE49-F238E27FC236}">
                <a16:creationId xmlns:a16="http://schemas.microsoft.com/office/drawing/2014/main" id="{74645D8B-94F4-4972-80A1-F5BAA029740C}"/>
              </a:ext>
            </a:extLst>
          </p:cNvPr>
          <p:cNvSpPr txBox="1">
            <a:spLocks/>
          </p:cNvSpPr>
          <p:nvPr/>
        </p:nvSpPr>
        <p:spPr>
          <a:xfrm>
            <a:off x="-17658" y="1620873"/>
            <a:ext cx="6858000" cy="252786"/>
          </a:xfrm>
          <a:prstGeom prst="rect">
            <a:avLst/>
          </a:prstGeom>
        </p:spPr>
        <p:txBody>
          <a:bodyPr vert="horz" lIns="91440" tIns="45720" rIns="91440" bIns="45720" rtlCol="0" anchor="ctr">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GB" sz="1400" i="1" dirty="0">
                <a:solidFill>
                  <a:srgbClr val="CC0066"/>
                </a:solidFill>
                <a:latin typeface="Century Gothic" panose="020B0502020202020204" pitchFamily="34" charset="0"/>
              </a:rPr>
              <a:t>Issue No. 5 March 2022</a:t>
            </a:r>
          </a:p>
        </p:txBody>
      </p:sp>
      <p:sp>
        <p:nvSpPr>
          <p:cNvPr id="9" name="TextBox 8">
            <a:extLst>
              <a:ext uri="{FF2B5EF4-FFF2-40B4-BE49-F238E27FC236}">
                <a16:creationId xmlns:a16="http://schemas.microsoft.com/office/drawing/2014/main" id="{86DF8B0F-3C01-458F-9070-36EB508D8342}"/>
              </a:ext>
            </a:extLst>
          </p:cNvPr>
          <p:cNvSpPr txBox="1"/>
          <p:nvPr/>
        </p:nvSpPr>
        <p:spPr>
          <a:xfrm>
            <a:off x="123857" y="2170939"/>
            <a:ext cx="6574970" cy="7817525"/>
          </a:xfrm>
          <a:prstGeom prst="rect">
            <a:avLst/>
          </a:prstGeom>
          <a:noFill/>
          <a:ln>
            <a:noFill/>
          </a:ln>
        </p:spPr>
        <p:txBody>
          <a:bodyPr wrap="square">
            <a:spAutoFit/>
          </a:bodyPr>
          <a:lstStyle/>
          <a:p>
            <a:pPr algn="l">
              <a:spcAft>
                <a:spcPts val="600"/>
              </a:spcAft>
            </a:pPr>
            <a:r>
              <a:rPr lang="en-US" sz="1100" dirty="0">
                <a:solidFill>
                  <a:schemeClr val="tx1">
                    <a:lumMod val="75000"/>
                    <a:lumOff val="25000"/>
                  </a:schemeClr>
                </a:solidFill>
                <a:latin typeface="Gill Sans Nova" panose="020B0602020104020203" pitchFamily="34" charset="0"/>
                <a:cs typeface="Calibri" panose="020F0502020204030204" pitchFamily="34" charset="0"/>
              </a:rPr>
              <a:t>Dear St James’s Square Residents</a:t>
            </a:r>
            <a:endParaRPr lang="en-US" sz="1100" b="1" dirty="0">
              <a:solidFill>
                <a:schemeClr val="tx1">
                  <a:lumMod val="75000"/>
                  <a:lumOff val="25000"/>
                </a:schemeClr>
              </a:solidFill>
              <a:latin typeface="Gill Sans Nova" panose="020B0602020104020203" pitchFamily="34" charset="0"/>
              <a:cs typeface="Calibri" panose="020F0502020204030204" pitchFamily="34" charset="0"/>
            </a:endParaRPr>
          </a:p>
          <a:p>
            <a:pPr>
              <a:spcBef>
                <a:spcPts val="1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We are excited to let you know of the following events that we have planned in the garden over the coming months. </a:t>
            </a:r>
            <a:endParaRPr lang="en-US" sz="1100" b="1" i="1" dirty="0">
              <a:solidFill>
                <a:schemeClr val="tx1">
                  <a:lumMod val="75000"/>
                  <a:lumOff val="25000"/>
                </a:schemeClr>
              </a:solidFill>
              <a:latin typeface="Gill Sans Nova" panose="020B0602020104020203" pitchFamily="34" charset="0"/>
              <a:cs typeface="Calibri" panose="020F0502020204030204" pitchFamily="34" charset="0"/>
            </a:endParaRPr>
          </a:p>
          <a:p>
            <a:pPr algn="l">
              <a:spcBef>
                <a:spcPts val="750"/>
              </a:spcBef>
            </a:pPr>
            <a:r>
              <a:rPr lang="en-US" sz="1100" b="1" i="1" dirty="0">
                <a:solidFill>
                  <a:schemeClr val="tx1">
                    <a:lumMod val="75000"/>
                    <a:lumOff val="25000"/>
                  </a:schemeClr>
                </a:solidFill>
                <a:latin typeface="Gill Sans Nova" panose="020B0602020104020203" pitchFamily="34" charset="0"/>
                <a:cs typeface="Calibri" panose="020F0502020204030204" pitchFamily="34" charset="0"/>
              </a:rPr>
              <a:t>Easter Egg Hunt – Easter Sunday, 17</a:t>
            </a:r>
            <a:r>
              <a:rPr lang="en-US" sz="1100" b="1" i="1" baseline="30000" dirty="0">
                <a:solidFill>
                  <a:schemeClr val="tx1">
                    <a:lumMod val="75000"/>
                    <a:lumOff val="25000"/>
                  </a:schemeClr>
                </a:solidFill>
                <a:latin typeface="Gill Sans Nova" panose="020B0602020104020203" pitchFamily="34" charset="0"/>
                <a:cs typeface="Calibri" panose="020F0502020204030204" pitchFamily="34" charset="0"/>
              </a:rPr>
              <a:t>th</a:t>
            </a:r>
            <a:r>
              <a:rPr lang="en-US" sz="1100" b="1" i="1" dirty="0">
                <a:solidFill>
                  <a:schemeClr val="tx1">
                    <a:lumMod val="75000"/>
                    <a:lumOff val="25000"/>
                  </a:schemeClr>
                </a:solidFill>
                <a:latin typeface="Gill Sans Nova" panose="020B0602020104020203" pitchFamily="34" charset="0"/>
                <a:cs typeface="Calibri" panose="020F0502020204030204" pitchFamily="34" charset="0"/>
              </a:rPr>
              <a:t> April @ 10am </a:t>
            </a:r>
          </a:p>
          <a:p>
            <a:pPr algn="l">
              <a:spcBef>
                <a:spcPts val="1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This is one for all the children in the Square (and any visiting grandchildren!). We are planning an Easter egg hunt in the garden on Easter Sunday as well as a pre Easter Sunday competition! So that we have some idea of numbers, can all families interested please email our social director, </a:t>
            </a:r>
            <a:r>
              <a:rPr lang="en-US" sz="1100" dirty="0" err="1">
                <a:solidFill>
                  <a:schemeClr val="tx1">
                    <a:lumMod val="75000"/>
                    <a:lumOff val="25000"/>
                  </a:schemeClr>
                </a:solidFill>
                <a:latin typeface="Gill Sans Nova" panose="020B0602020104020203" pitchFamily="34" charset="0"/>
                <a:cs typeface="Calibri" panose="020F0502020204030204" pitchFamily="34" charset="0"/>
              </a:rPr>
              <a:t>Colyn</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Moore, at </a:t>
            </a:r>
            <a:r>
              <a:rPr lang="en-US" sz="1100" dirty="0">
                <a:solidFill>
                  <a:schemeClr val="tx1">
                    <a:lumMod val="75000"/>
                    <a:lumOff val="25000"/>
                  </a:schemeClr>
                </a:solidFill>
                <a:latin typeface="Gill Sans Nova" panose="020B0602020104020203" pitchFamily="34" charset="0"/>
                <a:cs typeface="Calibri" panose="020F0502020204030204" pitchFamily="34" charset="0"/>
                <a:hlinkClick r:id="rId3"/>
              </a:rPr>
              <a:t>tomcolynmoore@hotmail.com</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All children in the Square and visiting grandchildren are most welcome!</a:t>
            </a:r>
            <a:endParaRPr lang="en-US" sz="1100" b="1" dirty="0">
              <a:solidFill>
                <a:schemeClr val="tx1">
                  <a:lumMod val="75000"/>
                  <a:lumOff val="25000"/>
                </a:schemeClr>
              </a:solidFill>
              <a:latin typeface="Gill Sans Nova" panose="020B0602020104020203" pitchFamily="34" charset="0"/>
              <a:cs typeface="Calibri" panose="020F0502020204030204" pitchFamily="34" charset="0"/>
            </a:endParaRPr>
          </a:p>
          <a:p>
            <a:pPr algn="l">
              <a:spcBef>
                <a:spcPts val="750"/>
              </a:spcBef>
            </a:pPr>
            <a:r>
              <a:rPr lang="en-US" sz="1100" b="1" i="1" dirty="0">
                <a:solidFill>
                  <a:schemeClr val="tx1">
                    <a:lumMod val="75000"/>
                    <a:lumOff val="25000"/>
                  </a:schemeClr>
                </a:solidFill>
                <a:latin typeface="Gill Sans Nova" panose="020B0602020104020203" pitchFamily="34" charset="0"/>
                <a:cs typeface="Calibri" panose="020F0502020204030204" pitchFamily="34" charset="0"/>
              </a:rPr>
              <a:t>Queen’s Platinum Jubilee Celebrations – Friday, 3</a:t>
            </a:r>
            <a:r>
              <a:rPr lang="en-US" sz="1100" b="1" i="1" baseline="30000" dirty="0">
                <a:solidFill>
                  <a:schemeClr val="tx1">
                    <a:lumMod val="75000"/>
                    <a:lumOff val="25000"/>
                  </a:schemeClr>
                </a:solidFill>
                <a:latin typeface="Gill Sans Nova" panose="020B0602020104020203" pitchFamily="34" charset="0"/>
                <a:cs typeface="Calibri" panose="020F0502020204030204" pitchFamily="34" charset="0"/>
              </a:rPr>
              <a:t>rd</a:t>
            </a:r>
            <a:r>
              <a:rPr lang="en-US" sz="1100" b="1" i="1" dirty="0">
                <a:solidFill>
                  <a:schemeClr val="tx1">
                    <a:lumMod val="75000"/>
                    <a:lumOff val="25000"/>
                  </a:schemeClr>
                </a:solidFill>
                <a:latin typeface="Gill Sans Nova" panose="020B0602020104020203" pitchFamily="34" charset="0"/>
                <a:cs typeface="Calibri" panose="020F0502020204030204" pitchFamily="34" charset="0"/>
              </a:rPr>
              <a:t> June @ 2pm onwards</a:t>
            </a:r>
          </a:p>
          <a:p>
            <a:pPr algn="l">
              <a:spcBef>
                <a:spcPts val="1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While we are not planning anything formal for the Queen’s Platinum Jubilee weekend, with our summer garden party planned for July, we would invite all residents, friends and family to celebrate this wonderful occasion in the garden on Friday, 3</a:t>
            </a:r>
            <a:r>
              <a:rPr lang="en-US" sz="1100" baseline="30000" dirty="0">
                <a:solidFill>
                  <a:schemeClr val="tx1">
                    <a:lumMod val="75000"/>
                    <a:lumOff val="25000"/>
                  </a:schemeClr>
                </a:solidFill>
                <a:latin typeface="Gill Sans Nova" panose="020B0602020104020203" pitchFamily="34" charset="0"/>
                <a:cs typeface="Calibri" panose="020F0502020204030204" pitchFamily="34" charset="0"/>
              </a:rPr>
              <a:t>rd</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from 2pm onwards. We will be putting up bunting to make the Square and garden festive and we invite you to bring your picnics out and enjoy the atmosphere!  </a:t>
            </a:r>
          </a:p>
          <a:p>
            <a:pPr algn="l">
              <a:spcBef>
                <a:spcPts val="750"/>
              </a:spcBef>
            </a:pPr>
            <a:r>
              <a:rPr lang="en-US" sz="1100" b="1" i="1" dirty="0">
                <a:solidFill>
                  <a:schemeClr val="tx1">
                    <a:lumMod val="75000"/>
                    <a:lumOff val="25000"/>
                  </a:schemeClr>
                </a:solidFill>
                <a:latin typeface="Gill Sans Nova" panose="020B0602020104020203" pitchFamily="34" charset="0"/>
                <a:cs typeface="Calibri" panose="020F0502020204030204" pitchFamily="34" charset="0"/>
              </a:rPr>
              <a:t>St James’s Square Summer Garden Party – Saturday, 2</a:t>
            </a:r>
            <a:r>
              <a:rPr lang="en-US" sz="1100" b="1" i="1" baseline="30000" dirty="0">
                <a:solidFill>
                  <a:schemeClr val="tx1">
                    <a:lumMod val="75000"/>
                    <a:lumOff val="25000"/>
                  </a:schemeClr>
                </a:solidFill>
                <a:latin typeface="Gill Sans Nova" panose="020B0602020104020203" pitchFamily="34" charset="0"/>
                <a:cs typeface="Calibri" panose="020F0502020204030204" pitchFamily="34" charset="0"/>
              </a:rPr>
              <a:t>nd</a:t>
            </a:r>
            <a:r>
              <a:rPr lang="en-US" sz="1100" b="1" i="1" dirty="0">
                <a:solidFill>
                  <a:schemeClr val="tx1">
                    <a:lumMod val="75000"/>
                    <a:lumOff val="25000"/>
                  </a:schemeClr>
                </a:solidFill>
                <a:latin typeface="Gill Sans Nova" panose="020B0602020104020203" pitchFamily="34" charset="0"/>
                <a:cs typeface="Calibri" panose="020F0502020204030204" pitchFamily="34" charset="0"/>
              </a:rPr>
              <a:t> July @ 3pm onwards</a:t>
            </a:r>
          </a:p>
          <a:p>
            <a:pPr algn="l">
              <a:spcBef>
                <a:spcPts val="1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Early notice for our 2022 Summer Garden Party. After what was a fantastic garden party in September 2021, we are excited to let residents know that planning is well underway for this year’s garden party and it is sure to be another wonderful event!</a:t>
            </a:r>
          </a:p>
          <a:p>
            <a:pPr algn="l">
              <a:spcBef>
                <a:spcPts val="750"/>
              </a:spcBef>
            </a:pPr>
            <a:r>
              <a:rPr lang="en-US" sz="1100" b="1" dirty="0">
                <a:solidFill>
                  <a:srgbClr val="FF0000"/>
                </a:solidFill>
                <a:latin typeface="Gill Sans Nova" panose="020B0602020104020203" pitchFamily="34" charset="0"/>
                <a:cs typeface="Calibri" panose="020F0502020204030204" pitchFamily="34" charset="0"/>
              </a:rPr>
              <a:t>IMPORTANT UPDATE ON THE FUTURE OF THE HIGH COMMON</a:t>
            </a:r>
          </a:p>
          <a:p>
            <a:pPr algn="l">
              <a:spcBef>
                <a:spcPts val="150"/>
              </a:spcBef>
            </a:pPr>
            <a:r>
              <a:rPr lang="en-US" sz="1100" i="1" dirty="0">
                <a:solidFill>
                  <a:srgbClr val="FF0000"/>
                </a:solidFill>
                <a:latin typeface="Gill Sans Nova" panose="020B0602020104020203" pitchFamily="34" charset="0"/>
                <a:cs typeface="Calibri" panose="020F0502020204030204" pitchFamily="34" charset="0"/>
              </a:rPr>
              <a:t>The Council is, once again, in the process of looking for a commercial golf provider to return golf to the High Common. They are currently agreeing the process and timing, with the next stage being some market engagement, before a procurement process commences. While the Council has told us that their intention is to retain the High Common as a “flexible open space, open to the different users that currently enjoy the space”, our concern is that returning golf to this iconic and much loved ”Common” will in fact exclude all other uses and users who now enjoy the space for dog walking, picnicking, playing with children, reading, yoga, Nordic walking, etc. It is impossible for people to sit on the Common, play with children, dogs </a:t>
            </a:r>
            <a:r>
              <a:rPr lang="en-US" sz="1100" i="1" dirty="0" err="1">
                <a:solidFill>
                  <a:srgbClr val="FF0000"/>
                </a:solidFill>
                <a:latin typeface="Gill Sans Nova" panose="020B0602020104020203" pitchFamily="34" charset="0"/>
                <a:cs typeface="Calibri" panose="020F0502020204030204" pitchFamily="34" charset="0"/>
              </a:rPr>
              <a:t>etc</a:t>
            </a:r>
            <a:r>
              <a:rPr lang="en-US" sz="1100" i="1" dirty="0">
                <a:solidFill>
                  <a:srgbClr val="FF0000"/>
                </a:solidFill>
                <a:latin typeface="Gill Sans Nova" panose="020B0602020104020203" pitchFamily="34" charset="0"/>
                <a:cs typeface="Calibri" panose="020F0502020204030204" pitchFamily="34" charset="0"/>
              </a:rPr>
              <a:t> while golf balls are flying around. When we surveyed our membership in April 2021, it was clear that the very large majority of you would prefer the 18 hole (the side closest to Cavendish Road) to remain as parkland, while those happy for pitch &amp; put golf to return, felt that this would be best suited on the 12 hole (below the allotments). Residents are strongly encouraged to email our ward </a:t>
            </a:r>
            <a:r>
              <a:rPr lang="en-US" sz="1100" i="1" dirty="0" err="1">
                <a:solidFill>
                  <a:srgbClr val="FF0000"/>
                </a:solidFill>
                <a:latin typeface="Gill Sans Nova" panose="020B0602020104020203" pitchFamily="34" charset="0"/>
                <a:cs typeface="Calibri" panose="020F0502020204030204" pitchFamily="34" charset="0"/>
              </a:rPr>
              <a:t>Councillors</a:t>
            </a:r>
            <a:r>
              <a:rPr lang="en-US" sz="1100" i="1" dirty="0">
                <a:solidFill>
                  <a:srgbClr val="FF0000"/>
                </a:solidFill>
                <a:latin typeface="Gill Sans Nova" panose="020B0602020104020203" pitchFamily="34" charset="0"/>
                <a:cs typeface="Calibri" panose="020F0502020204030204" pitchFamily="34" charset="0"/>
              </a:rPr>
              <a:t>, Lucy Hodge and Mark Elliott with their concerns about golf returning to the High Common and all other uses being effectively excluded. Their email addresses are: </a:t>
            </a:r>
            <a:r>
              <a:rPr lang="en-US" sz="1100" i="1" dirty="0">
                <a:solidFill>
                  <a:srgbClr val="FF0000"/>
                </a:solidFill>
                <a:latin typeface="Gill Sans Nova" panose="020B0602020104020203" pitchFamily="34" charset="0"/>
                <a:cs typeface="Calibri" panose="020F0502020204030204" pitchFamily="34" charset="0"/>
                <a:hlinkClick r:id="rId4">
                  <a:extLst>
                    <a:ext uri="{A12FA001-AC4F-418D-AE19-62706E023703}">
                      <ahyp:hlinkClr xmlns:ahyp="http://schemas.microsoft.com/office/drawing/2018/hyperlinkcolor" val="tx"/>
                    </a:ext>
                  </a:extLst>
                </a:hlinkClick>
              </a:rPr>
              <a:t>Lucy_Hodge@bathnes.gov.uk</a:t>
            </a:r>
            <a:r>
              <a:rPr lang="en-US" sz="1100" i="1" dirty="0">
                <a:solidFill>
                  <a:srgbClr val="FF0000"/>
                </a:solidFill>
                <a:latin typeface="Gill Sans Nova" panose="020B0602020104020203" pitchFamily="34" charset="0"/>
                <a:cs typeface="Calibri" panose="020F0502020204030204" pitchFamily="34" charset="0"/>
              </a:rPr>
              <a:t> and  </a:t>
            </a:r>
            <a:r>
              <a:rPr lang="en-US" sz="1100" i="1" dirty="0">
                <a:solidFill>
                  <a:srgbClr val="FF0000"/>
                </a:solidFill>
                <a:latin typeface="Gill Sans Nova" panose="020B0602020104020203" pitchFamily="34" charset="0"/>
                <a:cs typeface="Calibri" panose="020F0502020204030204" pitchFamily="34" charset="0"/>
                <a:hlinkClick r:id="rId5">
                  <a:extLst>
                    <a:ext uri="{A12FA001-AC4F-418D-AE19-62706E023703}">
                      <ahyp:hlinkClr xmlns:ahyp="http://schemas.microsoft.com/office/drawing/2018/hyperlinkcolor" val="tx"/>
                    </a:ext>
                  </a:extLst>
                </a:hlinkClick>
              </a:rPr>
              <a:t>Mark_Elliott@bathnes.gov.uk</a:t>
            </a:r>
            <a:r>
              <a:rPr lang="en-US" sz="1100" i="1" dirty="0">
                <a:solidFill>
                  <a:srgbClr val="FF0000"/>
                </a:solidFill>
                <a:latin typeface="Gill Sans Nova" panose="020B0602020104020203" pitchFamily="34" charset="0"/>
                <a:cs typeface="Calibri" panose="020F0502020204030204" pitchFamily="34" charset="0"/>
              </a:rPr>
              <a:t> </a:t>
            </a:r>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r>
              <a:rPr lang="en-US" sz="1100" dirty="0">
                <a:solidFill>
                  <a:schemeClr val="tx1">
                    <a:lumMod val="75000"/>
                    <a:lumOff val="25000"/>
                  </a:schemeClr>
                </a:solidFill>
                <a:latin typeface="Gill Sans Nova" panose="020B0602020104020203" pitchFamily="34" charset="0"/>
                <a:cs typeface="Calibri" panose="020F0502020204030204" pitchFamily="34" charset="0"/>
              </a:rPr>
              <a:t> </a:t>
            </a: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p:txBody>
      </p:sp>
      <p:sp>
        <p:nvSpPr>
          <p:cNvPr id="11" name="TextBox 10">
            <a:extLst>
              <a:ext uri="{FF2B5EF4-FFF2-40B4-BE49-F238E27FC236}">
                <a16:creationId xmlns:a16="http://schemas.microsoft.com/office/drawing/2014/main" id="{0A2051D8-4DBA-4F70-AA8C-B58ABAD946AC}"/>
              </a:ext>
            </a:extLst>
          </p:cNvPr>
          <p:cNvSpPr txBox="1"/>
          <p:nvPr/>
        </p:nvSpPr>
        <p:spPr>
          <a:xfrm>
            <a:off x="2771018" y="8157599"/>
            <a:ext cx="4184617" cy="1925527"/>
          </a:xfrm>
          <a:prstGeom prst="rect">
            <a:avLst/>
          </a:prstGeom>
          <a:noFill/>
        </p:spPr>
        <p:txBody>
          <a:bodyPr wrap="square">
            <a:spAutoFit/>
          </a:bodyPr>
          <a:lstStyle/>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Sunday, 17</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th</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April </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Easter Egg Hunt, Garden @ 10am</a:t>
            </a:r>
          </a:p>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Sunday, 29</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th</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May</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Litter Pick, meet in the western gate @ 10am</a:t>
            </a:r>
          </a:p>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Friday, 3</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rd</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June</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Queen’s Platinum Jubilee, Garden from 2pm onwards</a:t>
            </a:r>
          </a:p>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Saturday, 2</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nd</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July</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St James’s Square Summer Garden Party, Garden from 3pm onwards</a:t>
            </a:r>
          </a:p>
          <a:p>
            <a:pPr>
              <a:lnSpc>
                <a:spcPct val="114000"/>
              </a:lnSpc>
            </a:pPr>
            <a:endParaRPr lang="en-US" sz="1050" dirty="0">
              <a:solidFill>
                <a:schemeClr val="tx1">
                  <a:lumMod val="65000"/>
                  <a:lumOff val="35000"/>
                </a:schemeClr>
              </a:solidFill>
              <a:latin typeface="Gill Sans Nova" panose="020B0602020104020203" pitchFamily="34" charset="0"/>
              <a:cs typeface="Big Caslon Medium" panose="02000603090000020003" pitchFamily="2" charset="-79"/>
            </a:endParaRPr>
          </a:p>
          <a:p>
            <a:pPr>
              <a:lnSpc>
                <a:spcPct val="114000"/>
              </a:lnSpc>
            </a:pPr>
            <a:endParaRPr lang="en-US" sz="1050" dirty="0">
              <a:solidFill>
                <a:schemeClr val="tx1">
                  <a:lumMod val="65000"/>
                  <a:lumOff val="35000"/>
                </a:schemeClr>
              </a:solidFill>
              <a:latin typeface="Gill Sans Nova" panose="020B0602020104020203" pitchFamily="34" charset="0"/>
              <a:cs typeface="Big Caslon Medium" panose="02000603090000020003" pitchFamily="2" charset="-79"/>
            </a:endParaRPr>
          </a:p>
        </p:txBody>
      </p:sp>
      <p:sp>
        <p:nvSpPr>
          <p:cNvPr id="18" name="Title 1">
            <a:extLst>
              <a:ext uri="{FF2B5EF4-FFF2-40B4-BE49-F238E27FC236}">
                <a16:creationId xmlns:a16="http://schemas.microsoft.com/office/drawing/2014/main" id="{C0539A61-92A9-4F15-85B0-F07396B4D66B}"/>
              </a:ext>
            </a:extLst>
          </p:cNvPr>
          <p:cNvSpPr txBox="1">
            <a:spLocks/>
          </p:cNvSpPr>
          <p:nvPr/>
        </p:nvSpPr>
        <p:spPr>
          <a:xfrm>
            <a:off x="67552" y="1603920"/>
            <a:ext cx="6949621" cy="55733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2000" i="1" dirty="0">
                <a:solidFill>
                  <a:schemeClr val="bg2">
                    <a:lumMod val="50000"/>
                  </a:schemeClr>
                </a:solidFill>
                <a:latin typeface="Comic Sans MS" panose="030F0702030302020204" pitchFamily="66" charset="0"/>
              </a:rPr>
              <a:t>Keeping our residents up to date…</a:t>
            </a:r>
          </a:p>
        </p:txBody>
      </p:sp>
      <p:pic>
        <p:nvPicPr>
          <p:cNvPr id="14" name="Picture 13">
            <a:extLst>
              <a:ext uri="{FF2B5EF4-FFF2-40B4-BE49-F238E27FC236}">
                <a16:creationId xmlns:a16="http://schemas.microsoft.com/office/drawing/2014/main" id="{2F68E2ED-C866-4897-BBA8-3BF7717CBB68}"/>
              </a:ext>
            </a:extLst>
          </p:cNvPr>
          <p:cNvPicPr>
            <a:picLocks noChangeAspect="1"/>
          </p:cNvPicPr>
          <p:nvPr/>
        </p:nvPicPr>
        <p:blipFill>
          <a:blip r:embed="rId6"/>
          <a:stretch>
            <a:fillRect/>
          </a:stretch>
        </p:blipFill>
        <p:spPr>
          <a:xfrm>
            <a:off x="0" y="-21582"/>
            <a:ext cx="6858000" cy="1606886"/>
          </a:xfrm>
          <a:prstGeom prst="rect">
            <a:avLst/>
          </a:prstGeom>
        </p:spPr>
      </p:pic>
      <p:sp>
        <p:nvSpPr>
          <p:cNvPr id="2" name="Title 1">
            <a:extLst>
              <a:ext uri="{FF2B5EF4-FFF2-40B4-BE49-F238E27FC236}">
                <a16:creationId xmlns:a16="http://schemas.microsoft.com/office/drawing/2014/main" id="{C9BECFF4-4155-45B2-BA47-D630C756FA1E}"/>
              </a:ext>
            </a:extLst>
          </p:cNvPr>
          <p:cNvSpPr>
            <a:spLocks noGrp="1"/>
          </p:cNvSpPr>
          <p:nvPr>
            <p:ph type="ctrTitle"/>
          </p:nvPr>
        </p:nvSpPr>
        <p:spPr>
          <a:xfrm>
            <a:off x="-1676" y="164229"/>
            <a:ext cx="6858000" cy="1505468"/>
          </a:xfrm>
        </p:spPr>
        <p:txBody>
          <a:bodyPr anchor="ctr">
            <a:normAutofit/>
          </a:bodyPr>
          <a:lstStyle/>
          <a:p>
            <a:r>
              <a:rPr lang="en-GB" sz="4400" b="1" dirty="0">
                <a:solidFill>
                  <a:schemeClr val="bg1"/>
                </a:solidFill>
                <a:effectLst>
                  <a:outerShdw blurRad="38100" dist="38100" dir="2700000" algn="tl">
                    <a:srgbClr val="000000">
                      <a:alpha val="43137"/>
                    </a:srgbClr>
                  </a:outerShdw>
                </a:effectLst>
                <a:latin typeface="Century Gothic" panose="020B0502020202020204" pitchFamily="34" charset="0"/>
              </a:rPr>
              <a:t>St James’s Square News</a:t>
            </a:r>
          </a:p>
        </p:txBody>
      </p:sp>
      <p:grpSp>
        <p:nvGrpSpPr>
          <p:cNvPr id="3" name="Group 2">
            <a:extLst>
              <a:ext uri="{FF2B5EF4-FFF2-40B4-BE49-F238E27FC236}">
                <a16:creationId xmlns:a16="http://schemas.microsoft.com/office/drawing/2014/main" id="{BFDE9DBA-BACB-48A3-9E3B-825F49EAC395}"/>
              </a:ext>
            </a:extLst>
          </p:cNvPr>
          <p:cNvGrpSpPr/>
          <p:nvPr/>
        </p:nvGrpSpPr>
        <p:grpSpPr>
          <a:xfrm>
            <a:off x="223167" y="7955162"/>
            <a:ext cx="2198992" cy="1978800"/>
            <a:chOff x="347354" y="7748053"/>
            <a:chExt cx="2235484" cy="2131289"/>
          </a:xfrm>
        </p:grpSpPr>
        <p:pic>
          <p:nvPicPr>
            <p:cNvPr id="4" name="Picture 3">
              <a:extLst>
                <a:ext uri="{FF2B5EF4-FFF2-40B4-BE49-F238E27FC236}">
                  <a16:creationId xmlns:a16="http://schemas.microsoft.com/office/drawing/2014/main" id="{2D537D71-4573-46C0-9B26-AE36BAA9B94B}"/>
                </a:ext>
              </a:extLst>
            </p:cNvPr>
            <p:cNvPicPr>
              <a:picLocks noChangeAspect="1"/>
            </p:cNvPicPr>
            <p:nvPr/>
          </p:nvPicPr>
          <p:blipFill>
            <a:blip r:embed="rId7"/>
            <a:stretch>
              <a:fillRect/>
            </a:stretch>
          </p:blipFill>
          <p:spPr>
            <a:xfrm rot="21426917">
              <a:off x="950238" y="8514634"/>
              <a:ext cx="1259421" cy="1075285"/>
            </a:xfrm>
            <a:prstGeom prst="rect">
              <a:avLst/>
            </a:prstGeom>
          </p:spPr>
        </p:pic>
        <p:pic>
          <p:nvPicPr>
            <p:cNvPr id="10" name="Graphic 9" descr="Flip calendar outline">
              <a:extLst>
                <a:ext uri="{FF2B5EF4-FFF2-40B4-BE49-F238E27FC236}">
                  <a16:creationId xmlns:a16="http://schemas.microsoft.com/office/drawing/2014/main" id="{30F94A0F-1015-463F-A4AD-82D93F5ACB9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0582223">
              <a:off x="347354" y="7748053"/>
              <a:ext cx="2235484" cy="2131289"/>
            </a:xfrm>
            <a:prstGeom prst="rect">
              <a:avLst/>
            </a:prstGeom>
          </p:spPr>
        </p:pic>
      </p:grpSp>
    </p:spTree>
    <p:extLst>
      <p:ext uri="{BB962C8B-B14F-4D97-AF65-F5344CB8AC3E}">
        <p14:creationId xmlns:p14="http://schemas.microsoft.com/office/powerpoint/2010/main" val="202728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5A5321-145B-4BF9-8BBC-FC64B128F5A0}"/>
              </a:ext>
            </a:extLst>
          </p:cNvPr>
          <p:cNvSpPr txBox="1">
            <a:spLocks/>
          </p:cNvSpPr>
          <p:nvPr/>
        </p:nvSpPr>
        <p:spPr>
          <a:xfrm>
            <a:off x="0" y="0"/>
            <a:ext cx="6858000" cy="511829"/>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50000"/>
              </a:lnSpc>
              <a:spcBef>
                <a:spcPts val="900"/>
              </a:spcBef>
            </a:pPr>
            <a:r>
              <a:rPr lang="en-GB" sz="1600" i="1" dirty="0">
                <a:solidFill>
                  <a:schemeClr val="bg2">
                    <a:lumMod val="50000"/>
                  </a:schemeClr>
                </a:solidFill>
                <a:latin typeface="Comic Sans MS" panose="030F0702030302020204" pitchFamily="66" charset="0"/>
              </a:rPr>
              <a:t>  </a:t>
            </a:r>
            <a:r>
              <a:rPr lang="en-GB" sz="1400" i="1" dirty="0">
                <a:solidFill>
                  <a:schemeClr val="bg2">
                    <a:lumMod val="50000"/>
                  </a:schemeClr>
                </a:solidFill>
                <a:latin typeface="Comic Sans MS" panose="030F0702030302020204" pitchFamily="66" charset="0"/>
              </a:rPr>
              <a:t>St James’s Square Update</a:t>
            </a:r>
          </a:p>
        </p:txBody>
      </p:sp>
      <p:sp>
        <p:nvSpPr>
          <p:cNvPr id="7" name="Title 1">
            <a:extLst>
              <a:ext uri="{FF2B5EF4-FFF2-40B4-BE49-F238E27FC236}">
                <a16:creationId xmlns:a16="http://schemas.microsoft.com/office/drawing/2014/main" id="{D195ADFC-CD9C-45E9-8E05-E6D70F2F25EA}"/>
              </a:ext>
            </a:extLst>
          </p:cNvPr>
          <p:cNvSpPr txBox="1">
            <a:spLocks/>
          </p:cNvSpPr>
          <p:nvPr/>
        </p:nvSpPr>
        <p:spPr>
          <a:xfrm>
            <a:off x="0" y="9382932"/>
            <a:ext cx="6857999" cy="523068"/>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200" dirty="0">
                <a:solidFill>
                  <a:srgbClr val="CC0066"/>
                </a:solidFill>
                <a:latin typeface="Century Gothic" panose="020B0502020202020204" pitchFamily="34" charset="0"/>
              </a:rPr>
              <a:t>St James’s Square Bath Limited  :  </a:t>
            </a:r>
            <a:r>
              <a:rPr lang="en-US" sz="1200" dirty="0">
                <a:solidFill>
                  <a:srgbClr val="CC0066"/>
                </a:solidFill>
                <a:latin typeface="Century Gothic" panose="020B0502020202020204" pitchFamily="34" charset="0"/>
                <a:hlinkClick r:id="rId2"/>
              </a:rPr>
              <a:t>info@sjsbath.co.uk</a:t>
            </a:r>
            <a:r>
              <a:rPr lang="en-US" sz="1200" dirty="0">
                <a:solidFill>
                  <a:srgbClr val="CC0066"/>
                </a:solidFill>
                <a:latin typeface="Century Gothic" panose="020B0502020202020204" pitchFamily="34" charset="0"/>
              </a:rPr>
              <a:t>  :  </a:t>
            </a:r>
            <a:r>
              <a:rPr lang="en-US" sz="1200" dirty="0" err="1">
                <a:solidFill>
                  <a:srgbClr val="CC0066"/>
                </a:solidFill>
                <a:latin typeface="Century Gothic" panose="020B0502020202020204" pitchFamily="34" charset="0"/>
              </a:rPr>
              <a:t>www.sjsbath.co.uk</a:t>
            </a:r>
            <a:endParaRPr lang="en-GB" sz="1200" i="1" dirty="0">
              <a:solidFill>
                <a:schemeClr val="bg2">
                  <a:lumMod val="50000"/>
                </a:schemeClr>
              </a:solidFill>
              <a:latin typeface="Comic Sans MS" panose="030F0702030302020204" pitchFamily="66" charset="0"/>
            </a:endParaRPr>
          </a:p>
        </p:txBody>
      </p:sp>
      <p:sp>
        <p:nvSpPr>
          <p:cNvPr id="8" name="Content Placeholder 2">
            <a:extLst>
              <a:ext uri="{FF2B5EF4-FFF2-40B4-BE49-F238E27FC236}">
                <a16:creationId xmlns:a16="http://schemas.microsoft.com/office/drawing/2014/main" id="{F9277941-E722-4420-8EEE-4FA4D521A311}"/>
              </a:ext>
            </a:extLst>
          </p:cNvPr>
          <p:cNvSpPr>
            <a:spLocks noGrp="1"/>
          </p:cNvSpPr>
          <p:nvPr>
            <p:ph idx="1"/>
          </p:nvPr>
        </p:nvSpPr>
        <p:spPr>
          <a:xfrm>
            <a:off x="192974" y="530198"/>
            <a:ext cx="3202561" cy="4483867"/>
          </a:xfrm>
        </p:spPr>
        <p:txBody>
          <a:bodyPr>
            <a:noAutofit/>
          </a:bodyPr>
          <a:lstStyle/>
          <a:p>
            <a:pPr marL="0" indent="0">
              <a:spcBef>
                <a:spcPts val="1350"/>
              </a:spcBef>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Garden Update </a:t>
            </a:r>
          </a:p>
          <a:p>
            <a:pPr marL="0" indent="0">
              <a:spcBef>
                <a:spcPts val="150"/>
              </a:spcBef>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I hope you enjoyed the snowdrops which have now finished flowering. New bulbs which should start flowering later in the month are wild Tulips, Star of Bethlehem,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Snakeshead</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Fritillaries and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Chionodoxa</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I can see the stems of most of them so I hope they will be successful and flourish in their new home.</a:t>
            </a:r>
          </a:p>
          <a:p>
            <a:pPr marL="0" indent="0">
              <a:spcBef>
                <a:spcPts val="150"/>
              </a:spcBef>
              <a:buNone/>
            </a:pPr>
            <a:r>
              <a:rPr lang="en-US" sz="1000" i="1" dirty="0">
                <a:solidFill>
                  <a:schemeClr val="tx1">
                    <a:lumMod val="75000"/>
                    <a:lumOff val="25000"/>
                  </a:schemeClr>
                </a:solidFill>
                <a:latin typeface="Gill Sans Nova" panose="020B0602020104020203" pitchFamily="34" charset="0"/>
                <a:cs typeface="Calibri" panose="020F0502020204030204" pitchFamily="34" charset="0"/>
              </a:rPr>
              <a:t>Vicky Clarke – Director Garden &amp; Trees</a:t>
            </a:r>
            <a:endParaRPr lang="en-US" sz="1000" b="1" i="1"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spcBef>
                <a:spcPts val="1350"/>
              </a:spcBef>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Post Storm Clean Up</a:t>
            </a:r>
          </a:p>
          <a:p>
            <a:pPr marL="0" indent="0">
              <a:spcBef>
                <a:spcPts val="150"/>
              </a:spcBef>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Thank you to the residents who came out and helped clear the garden following the recent stormy weather. It was great to see such a good turn out and the garden is now looking much tidier as a result! Thank you also to those residents and children who couldn’t make it on the clean up day but came out earlier in the week to help.</a:t>
            </a:r>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spcBef>
                <a:spcPts val="1350"/>
              </a:spcBef>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Parking suspension and cleansing of St James’s Square</a:t>
            </a:r>
          </a:p>
          <a:p>
            <a:pPr marL="0" indent="0">
              <a:spcBef>
                <a:spcPts val="150"/>
              </a:spcBef>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A huge thank you to all residents and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neighbours</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who moved their cars on Thursday 10</a:t>
            </a:r>
            <a:r>
              <a:rPr lang="en-US" sz="1000" baseline="30000" dirty="0">
                <a:solidFill>
                  <a:schemeClr val="tx1">
                    <a:lumMod val="75000"/>
                    <a:lumOff val="25000"/>
                  </a:schemeClr>
                </a:solidFill>
                <a:latin typeface="Gill Sans Nova" panose="020B0602020104020203" pitchFamily="34" charset="0"/>
                <a:cs typeface="Calibri" panose="020F0502020204030204" pitchFamily="34" charset="0"/>
              </a:rPr>
              <a:t>th</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March to allow the Council to undertake a full cleansing of the Square roads and drains. We think everyone will agree, the Square looked very different “car-free” and what a fantastic job the Council’s cleansing team did – the Square has never looked better! We appreciate that we probably cannot expect to have this done every year and it would be great if, next Autumn, residents can try to help clear leaves around their own properties (and opposite their houses on the garden side) on a regular basis and come out for our regular litter picks and leaf clearance events.</a:t>
            </a:r>
          </a:p>
          <a:p>
            <a:pPr marL="0" inden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C9AACF8E-B791-4589-B7B2-A6F1E9C123EC}"/>
              </a:ext>
            </a:extLst>
          </p:cNvPr>
          <p:cNvSpPr txBox="1">
            <a:spLocks/>
          </p:cNvSpPr>
          <p:nvPr/>
        </p:nvSpPr>
        <p:spPr>
          <a:xfrm>
            <a:off x="3435662" y="347160"/>
            <a:ext cx="3202561" cy="38671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600" b="1" dirty="0">
              <a:latin typeface="Century Gothic" panose="020B0502020202020204" pitchFamily="34" charset="0"/>
              <a:cs typeface="Big Caslon Medium" panose="02000603090000020003" pitchFamily="2" charset="-79"/>
            </a:endParaRPr>
          </a:p>
        </p:txBody>
      </p:sp>
      <p:sp>
        <p:nvSpPr>
          <p:cNvPr id="11" name="Title 1">
            <a:extLst>
              <a:ext uri="{FF2B5EF4-FFF2-40B4-BE49-F238E27FC236}">
                <a16:creationId xmlns:a16="http://schemas.microsoft.com/office/drawing/2014/main" id="{60E8ADAF-3B7F-4DED-9725-6D092AC12B4F}"/>
              </a:ext>
            </a:extLst>
          </p:cNvPr>
          <p:cNvSpPr txBox="1">
            <a:spLocks/>
          </p:cNvSpPr>
          <p:nvPr/>
        </p:nvSpPr>
        <p:spPr>
          <a:xfrm>
            <a:off x="0" y="5111997"/>
            <a:ext cx="6885252" cy="344582"/>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i="1" dirty="0">
                <a:solidFill>
                  <a:schemeClr val="bg2">
                    <a:lumMod val="50000"/>
                  </a:schemeClr>
                </a:solidFill>
                <a:latin typeface="Comic Sans MS" panose="030F0702030302020204" pitchFamily="66" charset="0"/>
              </a:rPr>
              <a:t>   Liveable Neighbourhoods Planning &amp; Hotel Valet Parking</a:t>
            </a:r>
          </a:p>
        </p:txBody>
      </p:sp>
      <p:pic>
        <p:nvPicPr>
          <p:cNvPr id="14" name="Picture 13" descr="A group of people standing outside&#10;&#10;Description automatically generated with medium confidence">
            <a:extLst>
              <a:ext uri="{FF2B5EF4-FFF2-40B4-BE49-F238E27FC236}">
                <a16:creationId xmlns:a16="http://schemas.microsoft.com/office/drawing/2014/main" id="{B9C7C75E-D156-624D-80EF-AA4DA0365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097" y="594322"/>
            <a:ext cx="2628754" cy="2003887"/>
          </a:xfrm>
          <a:prstGeom prst="rect">
            <a:avLst/>
          </a:prstGeom>
        </p:spPr>
      </p:pic>
      <p:sp>
        <p:nvSpPr>
          <p:cNvPr id="17" name="Content Placeholder 2">
            <a:extLst>
              <a:ext uri="{FF2B5EF4-FFF2-40B4-BE49-F238E27FC236}">
                <a16:creationId xmlns:a16="http://schemas.microsoft.com/office/drawing/2014/main" id="{A37BCC8F-C8F6-9F45-B112-E886CA4330AC}"/>
              </a:ext>
            </a:extLst>
          </p:cNvPr>
          <p:cNvSpPr txBox="1">
            <a:spLocks/>
          </p:cNvSpPr>
          <p:nvPr/>
        </p:nvSpPr>
        <p:spPr>
          <a:xfrm>
            <a:off x="192974" y="5474948"/>
            <a:ext cx="6592749" cy="398058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000" b="1" dirty="0" err="1">
                <a:solidFill>
                  <a:schemeClr val="tx1">
                    <a:lumMod val="75000"/>
                    <a:lumOff val="25000"/>
                  </a:schemeClr>
                </a:solidFill>
                <a:latin typeface="Gill Sans Nova" panose="020B0602020104020203" pitchFamily="34" charset="0"/>
                <a:cs typeface="Calibri" panose="020F0502020204030204" pitchFamily="34" charset="0"/>
              </a:rPr>
              <a:t>Liveable</a:t>
            </a:r>
            <a:r>
              <a:rPr lang="en-US" sz="1000" b="1" dirty="0">
                <a:solidFill>
                  <a:schemeClr val="tx1">
                    <a:lumMod val="75000"/>
                    <a:lumOff val="25000"/>
                  </a:schemeClr>
                </a:solidFill>
                <a:latin typeface="Gill Sans Nova" panose="020B0602020104020203" pitchFamily="34" charset="0"/>
                <a:cs typeface="Calibri" panose="020F0502020204030204" pitchFamily="34" charset="0"/>
              </a:rPr>
              <a:t> </a:t>
            </a:r>
            <a:r>
              <a:rPr lang="en-US" sz="1000" b="1" dirty="0" err="1">
                <a:solidFill>
                  <a:schemeClr val="tx1">
                    <a:lumMod val="75000"/>
                    <a:lumOff val="25000"/>
                  </a:schemeClr>
                </a:solidFill>
                <a:latin typeface="Gill Sans Nova" panose="020B0602020104020203" pitchFamily="34" charset="0"/>
                <a:cs typeface="Calibri" panose="020F0502020204030204" pitchFamily="34" charset="0"/>
              </a:rPr>
              <a:t>Neighbourhoods</a:t>
            </a:r>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spcBef>
                <a:spcPts val="150"/>
              </a:spcBef>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Following the latest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Liveable</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Neighbourhoods</a:t>
            </a:r>
            <a:r>
              <a:rPr lang="en-US" sz="1000" dirty="0">
                <a:solidFill>
                  <a:schemeClr val="tx1">
                    <a:lumMod val="75000"/>
                    <a:lumOff val="25000"/>
                  </a:schemeClr>
                </a:solidFill>
                <a:latin typeface="Gill Sans Nova" panose="020B0602020104020203" pitchFamily="34" charset="0"/>
                <a:cs typeface="Calibri" panose="020F0502020204030204" pitchFamily="34" charset="0"/>
              </a:rPr>
              <a:t>(LN) consultation in late 2021, the Council will commence the next stage in its LN planning this month. </a:t>
            </a:r>
          </a:p>
          <a:p>
            <a:pPr marL="0" indent="0">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Four schemes, including nearby Royal Victoria Park (together with Cork Street/Tennyson Road), have been identified as having strong support and very straightforward to implement and, as such, the Council will move ahead to trial schemes and then consult. For Royal Victoria Park this will mean trialing vehicle access restrictions for some entrances to eliminate through traffic from the park.</a:t>
            </a:r>
          </a:p>
          <a:p>
            <a:pPr marL="0" indent="0">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For the remaining schemes that have been shortlisted, including the Circus area, Marlborough Buildings and lower Lansdown scheme, the next stage will involve a process of “co-design” with local communities.  </a:t>
            </a:r>
          </a:p>
          <a:p>
            <a:pPr marL="0" indent="0">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As such, we have been invited to work with officers, our ward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councillors</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neighbouring</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residents’ associations and other stakeholders to help co-design a LN scheme for our area. We are especially keen to ensure that any proposed scheme addresses rat-running (especially with the displacement of traffic that our area has received from the Queen Square traffic light system) and calms traffic in our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neighbourhood</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but importantly, does not displace traffic from one residential street to another. Following the co-design stage, schemes will be put out to another consultation before it is decided which ones will proceed to trial implementation. We will keep residents advised on this as it develops.</a:t>
            </a:r>
          </a:p>
          <a:p>
            <a:pPr marL="0" indent="0">
              <a:spcBef>
                <a:spcPts val="1350"/>
              </a:spcBef>
              <a:buFont typeface="Arial" panose="020B0604020202020204" pitchFamily="34" charset="0"/>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Hotel Valet Parking</a:t>
            </a:r>
          </a:p>
          <a:p>
            <a:pPr marL="0" indent="0">
              <a:spcBef>
                <a:spcPts val="150"/>
              </a:spcBef>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Changes to on-street parking permits and new parking charges came into effect across Bath on Thursday, 6</a:t>
            </a:r>
            <a:r>
              <a:rPr lang="en-US" sz="1000" baseline="30000" dirty="0">
                <a:solidFill>
                  <a:schemeClr val="tx1">
                    <a:lumMod val="75000"/>
                    <a:lumOff val="25000"/>
                  </a:schemeClr>
                </a:solidFill>
                <a:latin typeface="Gill Sans Nova" panose="020B0602020104020203" pitchFamily="34" charset="0"/>
                <a:cs typeface="Calibri" panose="020F0502020204030204" pitchFamily="34" charset="0"/>
              </a:rPr>
              <a:t>th</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January. As part of these changes, hotels located in Central Zone are required to valet park guests’ cars at Council owned long-stay carparks rather than taking up on-street parking spaces. While these new rules should now mean that the Royal Crescent Hotel should no longer be valet parking its guests’ cars in St James’s Square, disappointingly, this has not been the case.  The hotel managed to renew parking permits in both Central Zone (using its front door address) and Zone 7 (using its back door address) under the old scheme. The Council is looking into this, and we expect to hear shortly as to whether this Hotel should have been able to renew these permits in this way. We are extremely hopeful that the permits for Zone 7 in particular, will be rescinded. </a:t>
            </a:r>
          </a:p>
        </p:txBody>
      </p:sp>
      <p:pic>
        <p:nvPicPr>
          <p:cNvPr id="3" name="Picture 2" descr="A picture containing grass, outdoor, sky&#10;&#10;Description automatically generated">
            <a:extLst>
              <a:ext uri="{FF2B5EF4-FFF2-40B4-BE49-F238E27FC236}">
                <a16:creationId xmlns:a16="http://schemas.microsoft.com/office/drawing/2014/main" id="{483E174E-4080-0942-A0D2-E5296D15B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097" y="2778950"/>
            <a:ext cx="2628754" cy="1971566"/>
          </a:xfrm>
          <a:prstGeom prst="rect">
            <a:avLst/>
          </a:prstGeom>
        </p:spPr>
      </p:pic>
    </p:spTree>
    <p:extLst>
      <p:ext uri="{BB962C8B-B14F-4D97-AF65-F5344CB8AC3E}">
        <p14:creationId xmlns:p14="http://schemas.microsoft.com/office/powerpoint/2010/main" val="3868796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10621</TotalTime>
  <Words>1354</Words>
  <Application>Microsoft Macintosh PowerPoint</Application>
  <PresentationFormat>A4 Paper (210x297 mm)</PresentationFormat>
  <Paragraphs>52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Century Gothic</vt:lpstr>
      <vt:lpstr>Comic Sans MS</vt:lpstr>
      <vt:lpstr>Gill Sans Nova</vt:lpstr>
      <vt:lpstr>Office Theme</vt:lpstr>
      <vt:lpstr>St James’s Square News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Taylor</dc:creator>
  <cp:lastModifiedBy>Sylvia Sinclair</cp:lastModifiedBy>
  <cp:revision>102</cp:revision>
  <cp:lastPrinted>2022-03-14T15:52:58Z</cp:lastPrinted>
  <dcterms:created xsi:type="dcterms:W3CDTF">2021-04-29T15:31:07Z</dcterms:created>
  <dcterms:modified xsi:type="dcterms:W3CDTF">2022-03-15T09:56:59Z</dcterms:modified>
</cp:coreProperties>
</file>